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</p:sldIdLst>
  <p:sldSz cy="6858000" cx="9144000"/>
  <p:notesSz cx="6858000" cy="9144000"/>
  <p:embeddedFontLst>
    <p:embeddedFont>
      <p:font typeface="Tahoma"/>
      <p:regular r:id="rId129"/>
      <p:bold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1" roundtripDataSignature="AMtx7mihQ9JTp7pbBJV5U9g+rxT9tksk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0E1EF6-315D-497E-A058-89E7B301CD87}">
  <a:tblStyle styleId="{B60E1EF6-315D-497E-A058-89E7B301CD8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ED922A8-57E6-4C39-9712-F42635CB881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Tahoma-regular.fntdata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customschemas.google.com/relationships/presentationmetadata" Target="metadata"/><Relationship Id="rId130" Type="http://schemas.openxmlformats.org/officeDocument/2006/relationships/font" Target="fonts/Tahoma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9" name="Google Shape;1609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9" name="Google Shape;1629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0" name="Google Shape;1650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1" name="Google Shape;167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2" name="Google Shape;1692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3" name="Google Shape;1713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4" name="Google Shape;1734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55" name="Google Shape;1755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76" name="Google Shape;1776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97" name="Google Shape;1797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7" name="Google Shape;1817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8" name="Google Shape;1838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59" name="Google Shape;1859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80" name="Google Shape;1880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6" name="Google Shape;1886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5" name="Google Shape;1895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17" name="Google Shape;1917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9" name="Google Shape;1939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5" name="Google Shape;1945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1" name="Google Shape;1951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“crystal ball” for all future costs or values !!!  Draw a picture of the search tree.</a:t>
            </a:r>
            <a:endParaRPr/>
          </a:p>
        </p:txBody>
      </p:sp>
      <p:sp>
        <p:nvSpPr>
          <p:cNvPr id="1967" name="Google Shape;1967;p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4" name="Google Shape;197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2" name="Google Shape;1982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“crystal ball” for all future costs or values !!!  Draw a picture of the search tree.</a:t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5" name="Google Shape;64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0" name="Google Shape;67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R(s,a)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action reward, every time you're in state 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 you perform action 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you will receive reward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R(s,a)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(no matter what state you arrive after the action)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R(s,a,s′)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action reward with destination, it's similar to 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R(s,a)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but you only get reward 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R(s,a,s′)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if the action lead you to state </a:t>
            </a: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s′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</p:txBody>
      </p:sp>
      <p:sp>
        <p:nvSpPr>
          <p:cNvPr id="683" name="Google Shape;6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5" name="Google Shape;8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5" name="Google Shape;90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3" name="Google Shape;91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7" name="Google Shape;93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8" name="Google Shape;948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6" name="Google Shape;100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2" name="Google Shape;106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6" name="Google Shape;109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4" name="Google Shape;111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2" name="Google Shape;114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0" name="Google Shape;115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9" name="Google Shape;115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6" name="Google Shape;116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3" name="Google Shape;117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0" name="Google Shape;118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7" name="Google Shape;118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8" name="Google Shape;120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5" name="Google Shape;121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8" name="Google Shape;122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4" name="Google Shape;123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0" name="Google Shape;1250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9" name="Google Shape;132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6" name="Google Shape;133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2" name="Google Shape;1342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1" name="Google Shape;1361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Google Shape;1371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3" name="Google Shape;1393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6" name="Google Shape;1416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8" name="Google Shape;1428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5" name="Google Shape;1435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1" name="Google Shape;1441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7" name="Google Shape;1447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3" name="Google Shape;1453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2" name="Google Shape;1462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1" name="Google Shape;1471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2" name="Google Shape;1492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0" name="Google Shape;1500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0" name="Google Shape;151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2" name="Google Shape;153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4" name="Google Shape;1544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3" name="Google Shape;1553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2" name="Google Shape;1562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8" name="Google Shape;1568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4" name="Google Shape;1574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80" name="Google Shape;1580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0" name="Google Shape;1590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1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1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1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Relationship Id="rId4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0.png"/><Relationship Id="rId7" Type="http://schemas.openxmlformats.org/officeDocument/2006/relationships/image" Target="../media/image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png"/><Relationship Id="rId4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Relationship Id="rId4" Type="http://schemas.openxmlformats.org/officeDocument/2006/relationships/image" Target="../media/image91.png"/><Relationship Id="rId5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546538" y="2265834"/>
            <a:ext cx="8099488" cy="120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/>
              <a:t>07 - Reinforcement Learning</a:t>
            </a:r>
            <a:br>
              <a:rPr b="1" lang="en-US" sz="4000"/>
            </a:br>
            <a:r>
              <a:rPr b="1" lang="en-US" sz="4000"/>
              <a:t>08 – Learn to Search and Play Games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797426" y="4214952"/>
            <a:ext cx="7848600" cy="803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 sz="2400">
                <a:solidFill>
                  <a:srgbClr val="7F7F7F"/>
                </a:solidFill>
              </a:rPr>
              <a:t>Professor Wei-Min Shen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b="1" lang="en-US" sz="2400">
                <a:solidFill>
                  <a:srgbClr val="7F7F7F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 sz="2400">
              <a:solidFill>
                <a:srgbClr val="7F7F7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 sz="2400">
              <a:solidFill>
                <a:srgbClr val="7F7F7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b="1">
              <a:solidFill>
                <a:srgbClr val="7F7F7F"/>
              </a:solidFill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2400" y="152400"/>
            <a:ext cx="8610600" cy="166092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35700" lIns="35700" spcFirstLastPara="1" rIns="76350" wrap="square" tIns="35700">
            <a:noAutofit/>
          </a:bodyPr>
          <a:lstStyle/>
          <a:p>
            <a:pPr indent="-6350" lvl="0" marL="6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CSCI 561 </a:t>
            </a:r>
            <a:b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A Model for Little Prince’s Planet</a:t>
            </a:r>
            <a:endParaRPr/>
          </a:p>
        </p:txBody>
      </p:sp>
      <p:sp>
        <p:nvSpPr>
          <p:cNvPr id="253" name="Google Shape;25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48" y="1524000"/>
            <a:ext cx="8024354" cy="410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 txBox="1"/>
          <p:nvPr/>
        </p:nvSpPr>
        <p:spPr>
          <a:xfrm>
            <a:off x="685800" y="5741155"/>
            <a:ext cx="79103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His internal action model only needs 4 states! (why?)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726232" y="1811746"/>
            <a:ext cx="1324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0"/>
          <p:cNvSpPr txBox="1"/>
          <p:nvPr/>
        </p:nvSpPr>
        <p:spPr>
          <a:xfrm>
            <a:off x="3672552" y="4406345"/>
            <a:ext cx="1324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6487245" y="3093426"/>
            <a:ext cx="1020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Rose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765503" y="3524516"/>
            <a:ext cx="1317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Volcano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0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graphicFrame>
        <p:nvGraphicFramePr>
          <p:cNvPr id="1612" name="Google Shape;1612;p100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13" name="Google Shape;1613;p100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100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00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100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100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100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00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00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00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00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00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00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00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Q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)← (1−⍺)</a:t>
            </a:r>
            <a:r>
              <a:rPr i="1" lang="en-US"/>
              <a:t>Q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</a:t>
            </a:r>
            <a:r>
              <a:rPr i="1" lang="en-US"/>
              <a:t>s’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26" name="Google Shape;1626;p100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101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632" name="Google Shape;1632;p101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33" name="Google Shape;1633;p101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34" name="Google Shape;1634;p101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01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01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01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01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01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01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01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101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101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101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01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01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)+𝛾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47" name="Google Shape;1647;p101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02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653" name="Google Shape;1653;p102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4" name="Google Shape;1654;p102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5" name="Google Shape;1655;p102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02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02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102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02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02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102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02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02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102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02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02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02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i="1" lang="en-US"/>
              <a:t>Q</a:t>
            </a:r>
            <a:r>
              <a:rPr lang="en-US"/>
              <a:t>(1,R)</a:t>
            </a:r>
            <a:r>
              <a:rPr i="1" lang="en-US"/>
              <a:t> </a:t>
            </a:r>
            <a:r>
              <a:rPr lang="en-US"/>
              <a:t>+ ⍺(</a:t>
            </a:r>
            <a:r>
              <a:rPr lang="en-US">
                <a:solidFill>
                  <a:schemeClr val="dk2"/>
                </a:solidFill>
              </a:rPr>
              <a:t>−0.04</a:t>
            </a:r>
            <a:r>
              <a:rPr lang="en-US"/>
              <a:t>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(2,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68" name="Google Shape;1668;p102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03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674" name="Google Shape;1674;p103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75" name="Google Shape;1675;p103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76" name="Google Shape;1676;p103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103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03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03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03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03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03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03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03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03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103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03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03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i="1" lang="en-US"/>
              <a:t>Q</a:t>
            </a:r>
            <a:r>
              <a:rPr lang="en-US"/>
              <a:t>(1,R)</a:t>
            </a:r>
            <a:r>
              <a:rPr i="1" lang="en-US"/>
              <a:t> </a:t>
            </a:r>
            <a:r>
              <a:rPr lang="en-US"/>
              <a:t>+ ⍺(−0.04+𝛾 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689" name="Google Shape;1689;p103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04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695" name="Google Shape;1695;p104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96" name="Google Shape;1696;p104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7" name="Google Shape;1697;p104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104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04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04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04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04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04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04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04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104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104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104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104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i="1" lang="en-US"/>
              <a:t> </a:t>
            </a:r>
            <a:r>
              <a:rPr lang="en-US"/>
              <a:t>+ ⍺(−0.04+𝛾 0.0)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10" name="Google Shape;1710;p104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05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716" name="Google Shape;1716;p105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17" name="Google Shape;1717;p105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18" name="Google Shape;1718;p105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105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105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05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105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5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105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05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05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105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05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05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05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</a:t>
            </a:r>
            <a:r>
              <a:rPr lang="en-US">
                <a:solidFill>
                  <a:schemeClr val="dk2"/>
                </a:solidFill>
              </a:rPr>
              <a:t>0.1</a:t>
            </a:r>
            <a:r>
              <a:rPr lang="en-US"/>
              <a:t>(−0.04+0.0)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31" name="Google Shape;1731;p105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06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1</a:t>
            </a:r>
            <a:endParaRPr sz="3000"/>
          </a:p>
        </p:txBody>
      </p:sp>
      <p:sp>
        <p:nvSpPr>
          <p:cNvPr id="1737" name="Google Shape;1737;p106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38" name="Google Shape;1738;p106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39" name="Google Shape;1739;p106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06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-0.004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06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06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06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06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106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06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06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06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106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106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106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106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</a:t>
            </a:r>
            <a:r>
              <a:rPr lang="en-US">
                <a:solidFill>
                  <a:schemeClr val="dk2"/>
                </a:solidFill>
              </a:rPr>
              <a:t>−0.004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07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2</a:t>
            </a:r>
            <a:endParaRPr sz="3000"/>
          </a:p>
        </p:txBody>
      </p:sp>
      <p:sp>
        <p:nvSpPr>
          <p:cNvPr id="1758" name="Google Shape;1758;p107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9" name="Google Shape;1759;p107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60" name="Google Shape;1760;p107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07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107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07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07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07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-0.004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07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07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07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07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07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07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07"/>
          <p:cNvSpPr/>
          <p:nvPr/>
        </p:nvSpPr>
        <p:spPr>
          <a:xfrm>
            <a:off x="3327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07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)+𝛾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08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3</a:t>
            </a:r>
            <a:endParaRPr sz="3000"/>
          </a:p>
        </p:txBody>
      </p:sp>
      <p:sp>
        <p:nvSpPr>
          <p:cNvPr id="1779" name="Google Shape;1779;p108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0" name="Google Shape;1780;p108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1" name="Google Shape;1781;p108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08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08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08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108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08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108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108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108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08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08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08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108"/>
          <p:cNvSpPr/>
          <p:nvPr/>
        </p:nvSpPr>
        <p:spPr>
          <a:xfrm>
            <a:off x="4851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08"/>
          <p:cNvSpPr txBox="1"/>
          <p:nvPr>
            <p:ph idx="1" type="body"/>
          </p:nvPr>
        </p:nvSpPr>
        <p:spPr>
          <a:xfrm>
            <a:off x="457200" y="1189728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)+𝛾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09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4</a:t>
            </a:r>
            <a:endParaRPr sz="3000"/>
          </a:p>
        </p:txBody>
      </p:sp>
      <p:sp>
        <p:nvSpPr>
          <p:cNvPr id="1800" name="Google Shape;1800;p109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01" name="Google Shape;1801;p109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02" name="Google Shape;1802;p109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109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109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109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109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109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109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09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109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09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09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109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109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*</a:t>
            </a:r>
            <a:r>
              <a:rPr lang="en-US"/>
              <a:t>)←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State, Action and Sensor Models</a:t>
            </a:r>
            <a:endParaRPr/>
          </a:p>
        </p:txBody>
      </p:sp>
      <p:sp>
        <p:nvSpPr>
          <p:cNvPr id="265" name="Google Shape;265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00" y="1750431"/>
            <a:ext cx="8721425" cy="418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466" y="3148622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5255" y="1790642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0000" y="417972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7300" y="4729708"/>
            <a:ext cx="3429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/>
          <p:nvPr/>
        </p:nvSpPr>
        <p:spPr>
          <a:xfrm>
            <a:off x="2209800" y="2590800"/>
            <a:ext cx="8382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2286000" y="3124200"/>
            <a:ext cx="9144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2895600" y="3657600"/>
            <a:ext cx="687003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4724400" y="4114800"/>
            <a:ext cx="1106424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4269334" y="4648200"/>
            <a:ext cx="1217066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1653892" y="5181600"/>
            <a:ext cx="2156108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10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5</a:t>
            </a:r>
            <a:endParaRPr sz="3000"/>
          </a:p>
        </p:txBody>
      </p:sp>
      <p:sp>
        <p:nvSpPr>
          <p:cNvPr id="1820" name="Google Shape;1820;p110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21" name="Google Shape;1821;p110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2" name="Google Shape;1822;p110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110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10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110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110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110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10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10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10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110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110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110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10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110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i="1" lang="en-US"/>
              <a:t>Q</a:t>
            </a:r>
            <a:r>
              <a:rPr lang="en-US"/>
              <a:t>(1,R)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)+𝛾 max</a:t>
            </a:r>
            <a:r>
              <a:rPr baseline="-25000" i="1" lang="en-US"/>
              <a:t>a</a:t>
            </a:r>
            <a:r>
              <a:rPr baseline="-25000" lang="en-US"/>
              <a:t>’</a:t>
            </a:r>
            <a:r>
              <a:rPr i="1" lang="en-US"/>
              <a:t>Q</a:t>
            </a:r>
            <a:r>
              <a:rPr lang="en-US"/>
              <a:t>(2,</a:t>
            </a:r>
            <a:r>
              <a:rPr i="1" lang="en-US"/>
              <a:t>a</a:t>
            </a:r>
            <a:r>
              <a:rPr lang="en-US"/>
              <a:t>’))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1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5</a:t>
            </a:r>
            <a:endParaRPr sz="3000"/>
          </a:p>
        </p:txBody>
      </p:sp>
      <p:sp>
        <p:nvSpPr>
          <p:cNvPr id="1841" name="Google Shape;1841;p111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42" name="Google Shape;1842;p111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43" name="Google Shape;1843;p111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111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11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11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11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111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111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111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111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111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11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p111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11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11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i="1" lang="en-US"/>
              <a:t>Q</a:t>
            </a:r>
            <a:r>
              <a:rPr lang="en-US"/>
              <a:t>(1,R)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)+𝛾 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12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5</a:t>
            </a:r>
            <a:endParaRPr sz="3000"/>
          </a:p>
        </p:txBody>
      </p:sp>
      <p:sp>
        <p:nvSpPr>
          <p:cNvPr id="1862" name="Google Shape;1862;p112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63" name="Google Shape;1863;p112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4" name="Google Shape;1864;p112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12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-0.0076</a:t>
            </a:r>
            <a:endParaRPr b="1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12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112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12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12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112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12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12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12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12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12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12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12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−0.0076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13"/>
          <p:cNvSpPr txBox="1"/>
          <p:nvPr>
            <p:ph idx="1" type="body"/>
          </p:nvPr>
        </p:nvSpPr>
        <p:spPr>
          <a:xfrm>
            <a:off x="489883" y="1830451"/>
            <a:ext cx="8361961" cy="4645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Modify Q learning to use chosen action, </a:t>
            </a:r>
            <a:r>
              <a:rPr i="1" lang="en-US" sz="2800"/>
              <a:t>a</a:t>
            </a:r>
            <a:r>
              <a:rPr lang="en-US" sz="2800"/>
              <a:t>’, not max</a:t>
            </a:r>
            <a:endParaRPr sz="28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2400"/>
              <a:t>Q</a:t>
            </a:r>
            <a:r>
              <a:rPr baseline="-25000" i="1" lang="en-US" sz="2400"/>
              <a:t>t+1</a:t>
            </a:r>
            <a:r>
              <a:rPr lang="en-US" sz="2400"/>
              <a:t>(</a:t>
            </a:r>
            <a:r>
              <a:rPr i="1" lang="en-US" sz="2400"/>
              <a:t>s</a:t>
            </a:r>
            <a:r>
              <a:rPr lang="en-US" sz="2400"/>
              <a:t>,</a:t>
            </a:r>
            <a:r>
              <a:rPr i="1" lang="en-US" sz="2400"/>
              <a:t>a</a:t>
            </a:r>
            <a:r>
              <a:rPr lang="en-US" sz="2400"/>
              <a:t>)← (1−⍺)</a:t>
            </a:r>
            <a:r>
              <a:rPr i="1" lang="en-US" sz="2400"/>
              <a:t>Q</a:t>
            </a:r>
            <a:r>
              <a:rPr baseline="-25000" i="1" lang="en-US" sz="2400"/>
              <a:t>t</a:t>
            </a:r>
            <a:r>
              <a:rPr lang="en-US" sz="2400"/>
              <a:t>(</a:t>
            </a:r>
            <a:r>
              <a:rPr i="1" lang="en-US" sz="2400"/>
              <a:t>s</a:t>
            </a:r>
            <a:r>
              <a:rPr lang="en-US" sz="2400"/>
              <a:t>,</a:t>
            </a:r>
            <a:r>
              <a:rPr i="1" lang="en-US" sz="2400"/>
              <a:t>a</a:t>
            </a:r>
            <a:r>
              <a:rPr lang="en-US" sz="2400"/>
              <a:t>)</a:t>
            </a:r>
            <a:r>
              <a:rPr i="1" lang="en-US" sz="2400"/>
              <a:t> </a:t>
            </a:r>
            <a:r>
              <a:rPr lang="en-US" sz="2400"/>
              <a:t>+ ⍺ [</a:t>
            </a:r>
            <a:r>
              <a:rPr i="1" lang="en-US" sz="2400"/>
              <a:t>R</a:t>
            </a:r>
            <a:r>
              <a:rPr lang="en-US" sz="2400"/>
              <a:t>(</a:t>
            </a:r>
            <a:r>
              <a:rPr i="1" lang="en-US" sz="2400"/>
              <a:t>s,a,s’</a:t>
            </a:r>
            <a:r>
              <a:rPr lang="en-US" sz="2400"/>
              <a:t>) + 𝛾 </a:t>
            </a:r>
            <a:r>
              <a:rPr lang="en-US" sz="2400" strike="sngStrike"/>
              <a:t>max</a:t>
            </a:r>
            <a:r>
              <a:rPr baseline="-25000" i="1" lang="en-US" sz="2400" strike="sngStrike"/>
              <a:t>a</a:t>
            </a:r>
            <a:r>
              <a:rPr baseline="-25000" lang="en-US" sz="2400" strike="sngStrike"/>
              <a:t>’</a:t>
            </a:r>
            <a:r>
              <a:rPr i="1" lang="en-US" sz="2400" strike="sngStrike"/>
              <a:t>Q</a:t>
            </a:r>
            <a:r>
              <a:rPr baseline="-25000" i="1" lang="en-US" sz="2400" strike="sngStrike"/>
              <a:t>t</a:t>
            </a:r>
            <a:r>
              <a:rPr lang="en-US" sz="2400" strike="sngStrike"/>
              <a:t>(</a:t>
            </a:r>
            <a:r>
              <a:rPr i="1" lang="en-US" sz="2400" strike="sngStrike"/>
              <a:t>s’</a:t>
            </a:r>
            <a:r>
              <a:rPr lang="en-US" sz="2400" strike="sngStrike"/>
              <a:t>,</a:t>
            </a:r>
            <a:r>
              <a:rPr i="1" lang="en-US" sz="2400" strike="sngStrike"/>
              <a:t>a</a:t>
            </a:r>
            <a:r>
              <a:rPr lang="en-US" sz="2400" strike="sngStrike"/>
              <a:t>’)</a:t>
            </a:r>
            <a:r>
              <a:rPr lang="en-US" sz="2400"/>
              <a:t>]</a:t>
            </a:r>
            <a:endParaRPr sz="24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2400"/>
              <a:t>Q</a:t>
            </a:r>
            <a:r>
              <a:rPr baseline="-25000" i="1" lang="en-US" sz="2400"/>
              <a:t>t+1</a:t>
            </a:r>
            <a:r>
              <a:rPr lang="en-US" sz="2400"/>
              <a:t>(</a:t>
            </a:r>
            <a:r>
              <a:rPr i="1" lang="en-US" sz="2400"/>
              <a:t>s</a:t>
            </a:r>
            <a:r>
              <a:rPr lang="en-US" sz="2400"/>
              <a:t>,</a:t>
            </a:r>
            <a:r>
              <a:rPr i="1" lang="en-US" sz="2400"/>
              <a:t>a</a:t>
            </a:r>
            <a:r>
              <a:rPr lang="en-US" sz="2400"/>
              <a:t>)← (1−⍺)</a:t>
            </a:r>
            <a:r>
              <a:rPr i="1" lang="en-US" sz="2400"/>
              <a:t>Q</a:t>
            </a:r>
            <a:r>
              <a:rPr baseline="-25000" i="1" lang="en-US" sz="2400"/>
              <a:t>t</a:t>
            </a:r>
            <a:r>
              <a:rPr lang="en-US" sz="2400"/>
              <a:t>(</a:t>
            </a:r>
            <a:r>
              <a:rPr i="1" lang="en-US" sz="2400"/>
              <a:t>s</a:t>
            </a:r>
            <a:r>
              <a:rPr lang="en-US" sz="2400"/>
              <a:t>,</a:t>
            </a:r>
            <a:r>
              <a:rPr i="1" lang="en-US" sz="2400"/>
              <a:t>a</a:t>
            </a:r>
            <a:r>
              <a:rPr lang="en-US" sz="2400"/>
              <a:t>)</a:t>
            </a:r>
            <a:r>
              <a:rPr i="1" lang="en-US" sz="2400"/>
              <a:t> </a:t>
            </a:r>
            <a:r>
              <a:rPr lang="en-US" sz="2400"/>
              <a:t>+ ⍺ [</a:t>
            </a:r>
            <a:r>
              <a:rPr i="1" lang="en-US" sz="2400"/>
              <a:t>R</a:t>
            </a:r>
            <a:r>
              <a:rPr lang="en-US" sz="2400"/>
              <a:t>(</a:t>
            </a:r>
            <a:r>
              <a:rPr i="1" lang="en-US" sz="2400"/>
              <a:t>s,a,s’</a:t>
            </a:r>
            <a:r>
              <a:rPr lang="en-US" sz="2400"/>
              <a:t>) + 𝛾 </a:t>
            </a:r>
            <a:r>
              <a:rPr i="1" lang="en-US" sz="2400">
                <a:solidFill>
                  <a:schemeClr val="dk2"/>
                </a:solidFill>
              </a:rPr>
              <a:t>Q</a:t>
            </a:r>
            <a:r>
              <a:rPr baseline="-25000" i="1" lang="en-US" sz="2400">
                <a:solidFill>
                  <a:schemeClr val="dk2"/>
                </a:solidFill>
              </a:rPr>
              <a:t>t</a:t>
            </a:r>
            <a:r>
              <a:rPr lang="en-US" sz="2400">
                <a:solidFill>
                  <a:schemeClr val="dk2"/>
                </a:solidFill>
              </a:rPr>
              <a:t>(</a:t>
            </a:r>
            <a:r>
              <a:rPr i="1" lang="en-US" sz="2400">
                <a:solidFill>
                  <a:schemeClr val="dk2"/>
                </a:solidFill>
              </a:rPr>
              <a:t>s’</a:t>
            </a:r>
            <a:r>
              <a:rPr lang="en-US" sz="2400">
                <a:solidFill>
                  <a:schemeClr val="dk2"/>
                </a:solidFill>
              </a:rPr>
              <a:t>,</a:t>
            </a:r>
            <a:r>
              <a:rPr i="1" lang="en-US" sz="2400">
                <a:solidFill>
                  <a:schemeClr val="dk2"/>
                </a:solidFill>
              </a:rPr>
              <a:t>a</a:t>
            </a:r>
            <a:r>
              <a:rPr lang="en-US" sz="2400">
                <a:solidFill>
                  <a:schemeClr val="dk2"/>
                </a:solidFill>
              </a:rPr>
              <a:t>’)</a:t>
            </a:r>
            <a:r>
              <a:rPr lang="en-US" sz="2400"/>
              <a:t>]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On-policy, instead of off-policy</a:t>
            </a:r>
            <a:endParaRPr b="0" sz="16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SARSA learns based on real behavior, not optimal behavior</a:t>
            </a:r>
            <a:endParaRPr sz="24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/>
              <a:t>Good if real world provides obstacles to optimal behavior</a:t>
            </a:r>
            <a:endParaRPr sz="20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Q learning learns optimal behavior, beyond real behavior</a:t>
            </a:r>
            <a:endParaRPr sz="24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/>
              <a:t>Good if training phase has obstacles that won’t persist</a:t>
            </a:r>
            <a:endParaRPr sz="2000"/>
          </a:p>
        </p:txBody>
      </p:sp>
      <p:sp>
        <p:nvSpPr>
          <p:cNvPr id="1883" name="Google Shape;1883;p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SARSA: </a:t>
            </a:r>
            <a:br>
              <a:rPr lang="en-US"/>
            </a:br>
            <a:r>
              <a:rPr lang="en-US"/>
              <a:t>State-Action-Reward-State-Action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14"/>
          <p:cNvSpPr txBox="1"/>
          <p:nvPr>
            <p:ph type="title"/>
          </p:nvPr>
        </p:nvSpPr>
        <p:spPr>
          <a:xfrm>
            <a:off x="433388" y="294290"/>
            <a:ext cx="8305800" cy="871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SARSA: State-Action-Reward-State-Action</a:t>
            </a:r>
            <a:endParaRPr/>
          </a:p>
        </p:txBody>
      </p:sp>
      <p:sp>
        <p:nvSpPr>
          <p:cNvPr id="1889" name="Google Shape;1889;p1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0" name="Google Shape;189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8" y="1595438"/>
            <a:ext cx="830580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14"/>
          <p:cNvSpPr/>
          <p:nvPr/>
        </p:nvSpPr>
        <p:spPr>
          <a:xfrm>
            <a:off x="5156200" y="4646613"/>
            <a:ext cx="1060450" cy="534987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114"/>
          <p:cNvSpPr/>
          <p:nvPr/>
        </p:nvSpPr>
        <p:spPr>
          <a:xfrm>
            <a:off x="1381125" y="3922713"/>
            <a:ext cx="7304088" cy="404812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5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5: SARSA</a:t>
            </a:r>
            <a:endParaRPr sz="3000"/>
          </a:p>
        </p:txBody>
      </p:sp>
      <p:sp>
        <p:nvSpPr>
          <p:cNvPr id="1898" name="Google Shape;1898;p115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99" name="Google Shape;1899;p115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00" name="Google Shape;1900;p115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115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115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115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115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115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115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115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115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115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115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115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115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115"/>
          <p:cNvSpPr/>
          <p:nvPr/>
        </p:nvSpPr>
        <p:spPr>
          <a:xfrm>
            <a:off x="3327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115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i="1" lang="en-US"/>
              <a:t>Q</a:t>
            </a:r>
            <a:r>
              <a:rPr lang="en-US"/>
              <a:t>(1,R)← (1−⍺)</a:t>
            </a:r>
            <a:r>
              <a:rPr i="1" lang="en-US"/>
              <a:t>Q</a:t>
            </a:r>
            <a:r>
              <a:rPr lang="en-US"/>
              <a:t>(1,R)</a:t>
            </a:r>
            <a:r>
              <a:rPr i="1" lang="en-US"/>
              <a:t> </a:t>
            </a:r>
            <a:r>
              <a:rPr lang="en-US"/>
              <a:t>+ ⍺(</a:t>
            </a:r>
            <a:r>
              <a:rPr i="1" lang="en-US"/>
              <a:t>R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)+𝛾 </a:t>
            </a:r>
            <a:r>
              <a:rPr i="1" lang="en-US">
                <a:solidFill>
                  <a:schemeClr val="dk2"/>
                </a:solidFill>
              </a:rPr>
              <a:t>Q</a:t>
            </a:r>
            <a:r>
              <a:rPr lang="en-US">
                <a:solidFill>
                  <a:schemeClr val="dk2"/>
                </a:solidFill>
              </a:rPr>
              <a:t>(2,</a:t>
            </a:r>
            <a:r>
              <a:rPr i="1" lang="en-US">
                <a:solidFill>
                  <a:schemeClr val="dk2"/>
                </a:solidFill>
              </a:rPr>
              <a:t>R</a:t>
            </a:r>
            <a:r>
              <a:rPr lang="en-US">
                <a:solidFill>
                  <a:schemeClr val="dk2"/>
                </a:solidFill>
              </a:rPr>
              <a:t>)</a:t>
            </a:r>
            <a:r>
              <a:rPr lang="en-US"/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16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Step 5: SARSA</a:t>
            </a:r>
            <a:endParaRPr sz="3000"/>
          </a:p>
        </p:txBody>
      </p:sp>
      <p:sp>
        <p:nvSpPr>
          <p:cNvPr id="1920" name="Google Shape;1920;p116"/>
          <p:cNvSpPr txBox="1"/>
          <p:nvPr>
            <p:ph idx="12" type="sldNum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21" name="Google Shape;1921;p116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2" name="Google Shape;1922;p116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116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</a:t>
            </a:r>
            <a:r>
              <a:rPr b="1" i="0" lang="en-US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-0.008</a:t>
            </a:r>
            <a:endParaRPr b="1" i="0" sz="20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116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116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116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16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-0.004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116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116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116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116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116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116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16"/>
          <p:cNvSpPr txBox="1"/>
          <p:nvPr/>
        </p:nvSpPr>
        <p:spPr>
          <a:xfrm>
            <a:off x="5181050" y="2445313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116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i="1" lang="en-US" sz="2800"/>
              <a:t>Q</a:t>
            </a:r>
            <a:r>
              <a:rPr lang="en-US" sz="2800"/>
              <a:t>(1,R)← −0.008 which is closer to −0.04 than −0.076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936" name="Google Shape;1936;p116"/>
          <p:cNvSpPr/>
          <p:nvPr/>
        </p:nvSpPr>
        <p:spPr>
          <a:xfrm>
            <a:off x="3327825" y="2462975"/>
            <a:ext cx="723300" cy="507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17"/>
          <p:cNvSpPr txBox="1"/>
          <p:nvPr>
            <p:ph idx="1" type="body"/>
          </p:nvPr>
        </p:nvSpPr>
        <p:spPr>
          <a:xfrm>
            <a:off x="457200" y="1417638"/>
            <a:ext cx="8229600" cy="5047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Converge to correct values</a:t>
            </a:r>
            <a:endParaRPr b="0" sz="16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Assuming agent tries all actions, in all states, many times</a:t>
            </a:r>
            <a:endParaRPr sz="24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/>
              <a:t>Otherwise, there won’t be enough experience to learn </a:t>
            </a:r>
            <a:r>
              <a:rPr i="1" lang="en-US" sz="2000"/>
              <a:t>Q</a:t>
            </a:r>
            <a:endParaRPr i="1" sz="20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And if ⍺ decays over time</a:t>
            </a:r>
            <a:endParaRPr sz="24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/>
              <a:t>Similar to simulated annealing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Avoids the complexity of solving an MDP</a:t>
            </a:r>
            <a:endParaRPr sz="28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MDP requires solving for the optimal policy before starting</a:t>
            </a:r>
            <a:endParaRPr sz="24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400"/>
              <a:t>An RL agent can start right away and then learn as it goes</a:t>
            </a:r>
            <a:endParaRPr sz="24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/>
              <a:t>Although this might be wasteful if you already know </a:t>
            </a:r>
            <a:r>
              <a:rPr i="1" lang="en-US" sz="2000"/>
              <a:t>P</a:t>
            </a:r>
            <a:r>
              <a:rPr lang="en-US" sz="2000"/>
              <a:t> and </a:t>
            </a:r>
            <a:r>
              <a:rPr i="1" lang="en-US" sz="2000"/>
              <a:t>R</a:t>
            </a:r>
            <a:r>
              <a:rPr lang="en-US" sz="2000"/>
              <a:t> </a:t>
            </a:r>
            <a:endParaRPr sz="2000"/>
          </a:p>
        </p:txBody>
      </p:sp>
      <p:sp>
        <p:nvSpPr>
          <p:cNvPr id="1942" name="Google Shape;1942;p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 Learning &amp; SARSA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Q-Learning for Game Playing</a:t>
            </a:r>
            <a:endParaRPr/>
          </a:p>
        </p:txBody>
      </p:sp>
      <p:pic>
        <p:nvPicPr>
          <p:cNvPr id="1948" name="Google Shape;194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03" y="2133600"/>
            <a:ext cx="8001000" cy="272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Q-Learning for Game Playing</a:t>
            </a:r>
            <a:endParaRPr/>
          </a:p>
        </p:txBody>
      </p:sp>
      <p:pic>
        <p:nvPicPr>
          <p:cNvPr id="1954" name="Google Shape;195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941" y="1417638"/>
            <a:ext cx="6076287" cy="467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19"/>
          <p:cNvSpPr txBox="1"/>
          <p:nvPr/>
        </p:nvSpPr>
        <p:spPr>
          <a:xfrm>
            <a:off x="2189303" y="2229564"/>
            <a:ext cx="1158828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YourMove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119"/>
          <p:cNvSpPr txBox="1"/>
          <p:nvPr/>
        </p:nvSpPr>
        <p:spPr>
          <a:xfrm>
            <a:off x="2341703" y="1570644"/>
            <a:ext cx="670789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119"/>
          <p:cNvSpPr txBox="1"/>
          <p:nvPr/>
        </p:nvSpPr>
        <p:spPr>
          <a:xfrm>
            <a:off x="5328105" y="1939976"/>
            <a:ext cx="335869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Steps: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1. Define the transition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1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(state</a:t>
            </a:r>
            <a:r>
              <a:rPr b="0" baseline="-2500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t+1</a:t>
            </a: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|state</a:t>
            </a:r>
            <a:r>
              <a:rPr b="0" baseline="-2500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,YourMove)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2. Define rewards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3. Learn Q(s,a) from rewards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0" i="1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(state, YourMove)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4. Play games with learned 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19"/>
          <p:cNvSpPr txBox="1"/>
          <p:nvPr/>
        </p:nvSpPr>
        <p:spPr>
          <a:xfrm>
            <a:off x="4364298" y="3726668"/>
            <a:ext cx="411979" cy="307777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19"/>
          <p:cNvSpPr txBox="1"/>
          <p:nvPr/>
        </p:nvSpPr>
        <p:spPr>
          <a:xfrm>
            <a:off x="3083046" y="3950651"/>
            <a:ext cx="415498" cy="307777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19"/>
          <p:cNvSpPr txBox="1"/>
          <p:nvPr/>
        </p:nvSpPr>
        <p:spPr>
          <a:xfrm>
            <a:off x="3740611" y="3891734"/>
            <a:ext cx="411979" cy="307777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19"/>
          <p:cNvSpPr txBox="1"/>
          <p:nvPr/>
        </p:nvSpPr>
        <p:spPr>
          <a:xfrm>
            <a:off x="2189303" y="3737845"/>
            <a:ext cx="411979" cy="307777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19"/>
          <p:cNvSpPr txBox="1"/>
          <p:nvPr/>
        </p:nvSpPr>
        <p:spPr>
          <a:xfrm>
            <a:off x="883388" y="5908800"/>
            <a:ext cx="20963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 for win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3" name="Google Shape;1963;p119"/>
          <p:cNvCxnSpPr/>
          <p:nvPr/>
        </p:nvCxnSpPr>
        <p:spPr>
          <a:xfrm flipH="1">
            <a:off x="1787350" y="5538136"/>
            <a:ext cx="211660" cy="37066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Little Prince’s Model</a:t>
            </a:r>
            <a:endParaRPr/>
          </a:p>
        </p:txBody>
      </p:sp>
      <p:sp>
        <p:nvSpPr>
          <p:cNvPr id="282" name="Google Shape;28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033" y="1446033"/>
            <a:ext cx="8252767" cy="237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180" y="2531729"/>
            <a:ext cx="435596" cy="387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 txBox="1"/>
          <p:nvPr/>
        </p:nvSpPr>
        <p:spPr>
          <a:xfrm>
            <a:off x="823207" y="4858553"/>
            <a:ext cx="6067136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Are the transition model </a:t>
            </a:r>
            <a:r>
              <a:rPr b="0" i="1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</a:t>
            </a:r>
            <a:r>
              <a:rPr b="0" i="0" lang="en-US" sz="2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here deterministic?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Are the sensor model </a:t>
            </a:r>
            <a:r>
              <a:rPr b="0" i="1" lang="en-US" sz="24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2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 deterministic?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Is there any hidden states in this example?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529180" y="3904446"/>
            <a:ext cx="82660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 Model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deterministic or probabilistic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Model </a:t>
            </a:r>
            <a:r>
              <a:rPr b="0" i="1" lang="en-US" sz="2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deterministic or probabilistic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3271609" y="1966481"/>
            <a:ext cx="1191352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nothing}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Key Question</a:t>
            </a:r>
            <a:endParaRPr/>
          </a:p>
        </p:txBody>
      </p:sp>
      <p:sp>
        <p:nvSpPr>
          <p:cNvPr id="1970" name="Google Shape;1970;p120"/>
          <p:cNvSpPr txBox="1"/>
          <p:nvPr>
            <p:ph idx="1" type="body"/>
          </p:nvPr>
        </p:nvSpPr>
        <p:spPr>
          <a:xfrm>
            <a:off x="457201" y="1350672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all search and game playing problems, what is the key information that you wish to have for finding the optimal solution?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wish to have but you may not always have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answer: Play a lot of games and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Learn the state utility values for winning the games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Learn the Q values for winning the games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Exploitation vs. Exploration</a:t>
            </a:r>
            <a:endParaRPr sz="4400"/>
          </a:p>
        </p:txBody>
      </p:sp>
      <p:sp>
        <p:nvSpPr>
          <p:cNvPr id="1977" name="Google Shape;1977;p121"/>
          <p:cNvSpPr txBox="1"/>
          <p:nvPr>
            <p:ph idx="1" type="body"/>
          </p:nvPr>
        </p:nvSpPr>
        <p:spPr>
          <a:xfrm>
            <a:off x="457200" y="161164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RL algorithms do not specify how actions are chosen by the agent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strategy would be in state </a:t>
            </a:r>
            <a:r>
              <a:rPr i="1" lang="en-US"/>
              <a:t>s</a:t>
            </a:r>
            <a:r>
              <a:rPr lang="en-US"/>
              <a:t> to select the action </a:t>
            </a:r>
            <a:r>
              <a:rPr i="1" lang="en-US"/>
              <a:t>a</a:t>
            </a:r>
            <a:r>
              <a:rPr lang="en-US"/>
              <a:t> that maximizes </a:t>
            </a:r>
            <a:r>
              <a:rPr i="1" lang="en-US"/>
              <a:t>Q</a:t>
            </a:r>
            <a:r>
              <a:rPr lang="en-US"/>
              <a:t>(</a:t>
            </a:r>
            <a:r>
              <a:rPr i="1" lang="en-US"/>
              <a:t>s</a:t>
            </a:r>
            <a:r>
              <a:rPr lang="en-US"/>
              <a:t>,</a:t>
            </a:r>
            <a:r>
              <a:rPr i="1" lang="en-US"/>
              <a:t>a</a:t>
            </a:r>
            <a:r>
              <a:rPr lang="en-US"/>
              <a:t>), thereby </a:t>
            </a:r>
            <a:r>
              <a:rPr i="1" lang="en-US">
                <a:solidFill>
                  <a:srgbClr val="00B050"/>
                </a:solidFill>
              </a:rPr>
              <a:t>exploiting</a:t>
            </a:r>
            <a:r>
              <a:rPr lang="en-US"/>
              <a:t> its current approximation </a:t>
            </a:r>
            <a:r>
              <a:rPr i="1" lang="en-US"/>
              <a:t>Q</a:t>
            </a:r>
            <a:r>
              <a:rPr lang="en-US"/>
              <a:t>. 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Using this strategy the agent runs the risk that it will overcommit to actions that are found during early training to have high </a:t>
            </a:r>
            <a:r>
              <a:rPr i="1" lang="en-US"/>
              <a:t>Q</a:t>
            </a:r>
            <a:r>
              <a:rPr lang="en-US"/>
              <a:t> values, while failing to </a:t>
            </a:r>
            <a:r>
              <a:rPr i="1" lang="en-US"/>
              <a:t>explore</a:t>
            </a:r>
            <a:r>
              <a:rPr lang="en-US"/>
              <a:t> other actions that have even higher values. 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It is common in Q learning to use a probabilistic approach to selecting actions. </a:t>
            </a:r>
            <a:endParaRPr/>
          </a:p>
          <a:p>
            <a:pPr indent="-285750" lvl="1" marL="6858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Actions with higher Q values are assigned higher probabilities, but every action is assigned a nonzero probability. One way to assign such probabilities is where </a:t>
            </a:r>
            <a:r>
              <a:rPr i="1" lang="en-US"/>
              <a:t>P</a:t>
            </a:r>
            <a:r>
              <a:rPr lang="en-US"/>
              <a:t>(</a:t>
            </a:r>
            <a:r>
              <a:rPr i="1" lang="en-US"/>
              <a:t>a</a:t>
            </a:r>
            <a:r>
              <a:rPr baseline="-25000" i="1" lang="en-US"/>
              <a:t>i</a:t>
            </a:r>
            <a:r>
              <a:rPr lang="en-US"/>
              <a:t> |</a:t>
            </a:r>
            <a:r>
              <a:rPr i="1" lang="en-US"/>
              <a:t>s</a:t>
            </a:r>
            <a:r>
              <a:rPr lang="en-US"/>
              <a:t>) is the probability </a:t>
            </a:r>
            <a:r>
              <a:rPr i="1" lang="en-US"/>
              <a:t>T </a:t>
            </a:r>
            <a:r>
              <a:rPr lang="en-US"/>
              <a:t>of selecting action </a:t>
            </a:r>
            <a:r>
              <a:rPr i="1" lang="en-US"/>
              <a:t>a</a:t>
            </a:r>
            <a:r>
              <a:rPr baseline="-25000" i="1" lang="en-US"/>
              <a:t>i</a:t>
            </a:r>
            <a:r>
              <a:rPr lang="en-US"/>
              <a:t>, given that the agent is in state </a:t>
            </a:r>
            <a:r>
              <a:rPr i="1" lang="en-US"/>
              <a:t>s</a:t>
            </a:r>
            <a:r>
              <a:rPr lang="en-US"/>
              <a:t>, and where </a:t>
            </a:r>
            <a:r>
              <a:rPr i="1" lang="en-US"/>
              <a:t>T</a:t>
            </a:r>
            <a:r>
              <a:rPr lang="en-US"/>
              <a:t> &gt; 0 is a constant that determines how strongly the selection favors actions with high </a:t>
            </a:r>
            <a:r>
              <a:rPr i="1" lang="en-US"/>
              <a:t>Q</a:t>
            </a:r>
            <a:r>
              <a:rPr lang="en-US"/>
              <a:t> values. </a:t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978" name="Google Shape;197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677" y="5284635"/>
            <a:ext cx="2530975" cy="116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Exploitation vs. Exploration</a:t>
            </a:r>
            <a:endParaRPr sz="4400"/>
          </a:p>
        </p:txBody>
      </p:sp>
      <p:sp>
        <p:nvSpPr>
          <p:cNvPr id="1985" name="Google Shape;1985;p1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Hence it is good to try new things now and then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</a:t>
            </a:r>
            <a:r>
              <a:rPr i="1" lang="en-US"/>
              <a:t>T</a:t>
            </a:r>
            <a:r>
              <a:rPr lang="en-US"/>
              <a:t> is large, then do more </a:t>
            </a:r>
            <a:r>
              <a:rPr lang="en-US">
                <a:solidFill>
                  <a:srgbClr val="FF0000"/>
                </a:solidFill>
              </a:rPr>
              <a:t>exploration</a:t>
            </a:r>
            <a:r>
              <a:rPr lang="en-US"/>
              <a:t>,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If </a:t>
            </a:r>
            <a:r>
              <a:rPr i="1" lang="en-US"/>
              <a:t>T</a:t>
            </a:r>
            <a:r>
              <a:rPr lang="en-US"/>
              <a:t> is small, then follow or </a:t>
            </a:r>
            <a:r>
              <a:rPr lang="en-US">
                <a:solidFill>
                  <a:srgbClr val="00B050"/>
                </a:solidFill>
              </a:rPr>
              <a:t>exploit</a:t>
            </a:r>
            <a:r>
              <a:rPr lang="en-US"/>
              <a:t> the current policy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can decrease </a:t>
            </a:r>
            <a:r>
              <a:rPr i="1" lang="en-US"/>
              <a:t>T</a:t>
            </a:r>
            <a:r>
              <a:rPr lang="en-US"/>
              <a:t> over time to first explore, and then converge and exploit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For example </a:t>
            </a:r>
            <a:r>
              <a:rPr i="1" lang="en-US"/>
              <a:t>T= c/k+d </a:t>
            </a:r>
            <a:r>
              <a:rPr lang="en-US"/>
              <a:t>where </a:t>
            </a:r>
            <a:r>
              <a:rPr i="1" lang="en-US"/>
              <a:t>k </a:t>
            </a:r>
            <a:r>
              <a:rPr lang="en-US"/>
              <a:t>is iteration of the algorithm</a:t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Decreasing </a:t>
            </a:r>
            <a:r>
              <a:rPr i="1" lang="en-US"/>
              <a:t>T </a:t>
            </a:r>
            <a:r>
              <a:rPr lang="en-US"/>
              <a:t>over time is also known as </a:t>
            </a:r>
            <a:r>
              <a:rPr i="1" lang="en-US">
                <a:solidFill>
                  <a:srgbClr val="FF0000"/>
                </a:solidFill>
              </a:rPr>
              <a:t>simulated annealing</a:t>
            </a:r>
            <a:r>
              <a:rPr lang="en-US"/>
              <a:t>,</a:t>
            </a:r>
            <a:r>
              <a:rPr i="1" lang="en-US">
                <a:solidFill>
                  <a:srgbClr val="FF0000"/>
                </a:solidFill>
              </a:rPr>
              <a:t> </a:t>
            </a:r>
            <a:r>
              <a:rPr lang="en-US"/>
              <a:t>which is inspired by annealing process in nature. </a:t>
            </a:r>
            <a:r>
              <a:rPr i="1" lang="en-US"/>
              <a:t>T</a:t>
            </a:r>
            <a:r>
              <a:rPr lang="en-US"/>
              <a:t> is also known as </a:t>
            </a:r>
            <a:r>
              <a:rPr i="1" lang="en-US">
                <a:solidFill>
                  <a:srgbClr val="FF0000"/>
                </a:solidFill>
              </a:rPr>
              <a:t>Temperature</a:t>
            </a:r>
            <a:endParaRPr/>
          </a:p>
        </p:txBody>
      </p:sp>
      <p:pic>
        <p:nvPicPr>
          <p:cNvPr id="1986" name="Google Shape;198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582" y="3672041"/>
            <a:ext cx="2690374" cy="123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The Environment may be </a:t>
            </a:r>
            <a:r>
              <a:rPr lang="en-US" u="sng">
                <a:solidFill>
                  <a:srgbClr val="000000"/>
                </a:solidFill>
              </a:rPr>
              <a:t>Uncertain</a:t>
            </a:r>
            <a:endParaRPr/>
          </a:p>
        </p:txBody>
      </p:sp>
      <p:sp>
        <p:nvSpPr>
          <p:cNvPr id="293" name="Google Shape;293;p13"/>
          <p:cNvSpPr txBox="1"/>
          <p:nvPr>
            <p:ph idx="1" type="body"/>
          </p:nvPr>
        </p:nvSpPr>
        <p:spPr>
          <a:xfrm>
            <a:off x="419036" y="1479253"/>
            <a:ext cx="826776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“Seeing may not always be believing”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States and observations are not always 1-1 mapping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One state may be seen in many different ways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same observation may be seen in many different states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E.g., When the Prince sees nothing, where is he? Facing which way? 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Can you make the little prince’s sensors non-deterministically?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“Action may not always produce the same result”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Actions do not always take you to the same states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E.g., the Little Prince’s planet may have “planet-quakes” ☺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E.g., step forward on ice may not always succeed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Transitions between states by actions may be nondeterministic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E.g., Star War’s transitions are not deterministic 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Can you make the Little Prince’s actions non-deterministically?</a:t>
            </a:r>
            <a:endParaRPr/>
          </a:p>
        </p:txBody>
      </p:sp>
      <p:sp>
        <p:nvSpPr>
          <p:cNvPr id="294" name="Google Shape;29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/>
          <p:nvPr>
            <p:ph idx="1" type="body"/>
          </p:nvPr>
        </p:nvSpPr>
        <p:spPr>
          <a:xfrm>
            <a:off x="457200" y="1600201"/>
            <a:ext cx="8229600" cy="215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Speech Recognition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“Listening is not always equal to hearing” ☺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Traveling through rooms with colored walls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“Seeing does not always tell where you are” ☺</a:t>
            </a:r>
            <a:endParaRPr sz="2400"/>
          </a:p>
        </p:txBody>
      </p:sp>
      <p:sp>
        <p:nvSpPr>
          <p:cNvPr id="300" name="Google Shape;30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1" name="Google Shape;301;p14"/>
          <p:cNvGrpSpPr/>
          <p:nvPr/>
        </p:nvGrpSpPr>
        <p:grpSpPr>
          <a:xfrm>
            <a:off x="717691" y="4034216"/>
            <a:ext cx="7299913" cy="1920789"/>
            <a:chOff x="1454137" y="1519839"/>
            <a:chExt cx="6460904" cy="1432910"/>
          </a:xfrm>
        </p:grpSpPr>
        <p:grpSp>
          <p:nvGrpSpPr>
            <p:cNvPr id="302" name="Google Shape;302;p14"/>
            <p:cNvGrpSpPr/>
            <p:nvPr/>
          </p:nvGrpSpPr>
          <p:grpSpPr>
            <a:xfrm>
              <a:off x="1454137" y="1519839"/>
              <a:ext cx="6460904" cy="1432910"/>
              <a:chOff x="746224" y="2377089"/>
              <a:chExt cx="6460904" cy="1432910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1497724" y="2377089"/>
                <a:ext cx="1287517" cy="437931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Room-1</a:t>
                </a:r>
                <a:endParaRPr b="0" baseline="-2500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436061" y="2377089"/>
                <a:ext cx="1287517" cy="437931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Room-2</a:t>
                </a:r>
                <a:endParaRPr b="0" baseline="-2500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398211" y="2377089"/>
                <a:ext cx="1287517" cy="437931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Room-3</a:t>
                </a:r>
                <a:endParaRPr b="0" baseline="-2500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53290" y="3428999"/>
                <a:ext cx="1190625" cy="381000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Wall-color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5463351" y="3390899"/>
                <a:ext cx="1190625" cy="381000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Wall-color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493976" y="3428999"/>
                <a:ext cx="1190625" cy="381000"/>
              </a:xfrm>
              <a:prstGeom prst="rect">
                <a:avLst/>
              </a:prstGeom>
              <a:solidFill>
                <a:srgbClr val="D99593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Wall-color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9" name="Google Shape;309;p14"/>
              <p:cNvCxnSpPr>
                <a:stCxn id="303" idx="4"/>
                <a:endCxn id="306" idx="0"/>
              </p:cNvCxnSpPr>
              <p:nvPr/>
            </p:nvCxnSpPr>
            <p:spPr>
              <a:xfrm>
                <a:off x="2141483" y="2815020"/>
                <a:ext cx="7200" cy="6141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0" name="Google Shape;310;p14"/>
              <p:cNvCxnSpPr>
                <a:stCxn id="304" idx="4"/>
                <a:endCxn id="308" idx="0"/>
              </p:cNvCxnSpPr>
              <p:nvPr/>
            </p:nvCxnSpPr>
            <p:spPr>
              <a:xfrm>
                <a:off x="4079820" y="2815020"/>
                <a:ext cx="9600" cy="6141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1" name="Google Shape;311;p14"/>
              <p:cNvCxnSpPr>
                <a:stCxn id="305" idx="4"/>
                <a:endCxn id="307" idx="0"/>
              </p:cNvCxnSpPr>
              <p:nvPr/>
            </p:nvCxnSpPr>
            <p:spPr>
              <a:xfrm>
                <a:off x="6041970" y="2815020"/>
                <a:ext cx="16800" cy="5760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2" name="Google Shape;312;p14"/>
              <p:cNvCxnSpPr>
                <a:stCxn id="303" idx="6"/>
                <a:endCxn id="304" idx="2"/>
              </p:cNvCxnSpPr>
              <p:nvPr/>
            </p:nvCxnSpPr>
            <p:spPr>
              <a:xfrm>
                <a:off x="2785241" y="2596055"/>
                <a:ext cx="65070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3" name="Google Shape;313;p14"/>
              <p:cNvCxnSpPr>
                <a:stCxn id="304" idx="6"/>
                <a:endCxn id="305" idx="2"/>
              </p:cNvCxnSpPr>
              <p:nvPr/>
            </p:nvCxnSpPr>
            <p:spPr>
              <a:xfrm>
                <a:off x="4723578" y="2596055"/>
                <a:ext cx="67470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4" name="Google Shape;314;p14"/>
              <p:cNvCxnSpPr>
                <a:stCxn id="305" idx="6"/>
              </p:cNvCxnSpPr>
              <p:nvPr/>
            </p:nvCxnSpPr>
            <p:spPr>
              <a:xfrm>
                <a:off x="6685728" y="2596055"/>
                <a:ext cx="52140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315" name="Google Shape;315;p14"/>
              <p:cNvCxnSpPr>
                <a:endCxn id="303" idx="2"/>
              </p:cNvCxnSpPr>
              <p:nvPr/>
            </p:nvCxnSpPr>
            <p:spPr>
              <a:xfrm>
                <a:off x="746224" y="2596055"/>
                <a:ext cx="751500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316" name="Google Shape;316;p14"/>
            <p:cNvSpPr txBox="1"/>
            <p:nvPr/>
          </p:nvSpPr>
          <p:spPr>
            <a:xfrm>
              <a:off x="3630115" y="1639570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 txBox="1"/>
            <p:nvPr/>
          </p:nvSpPr>
          <p:spPr>
            <a:xfrm>
              <a:off x="5563627" y="1639570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4"/>
            <p:cNvSpPr txBox="1"/>
            <p:nvPr/>
          </p:nvSpPr>
          <p:spPr>
            <a:xfrm>
              <a:off x="7422067" y="1630861"/>
              <a:ext cx="377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4"/>
            <p:cNvSpPr txBox="1"/>
            <p:nvPr/>
          </p:nvSpPr>
          <p:spPr>
            <a:xfrm>
              <a:off x="1687877" y="1630861"/>
              <a:ext cx="373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4"/>
          <p:cNvSpPr txBox="1"/>
          <p:nvPr>
            <p:ph type="title"/>
          </p:nvPr>
        </p:nvSpPr>
        <p:spPr>
          <a:xfrm>
            <a:off x="386255" y="270719"/>
            <a:ext cx="837149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Sensors can be uncertain (in real world)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 txBox="1"/>
          <p:nvPr>
            <p:ph type="title"/>
          </p:nvPr>
        </p:nvSpPr>
        <p:spPr>
          <a:xfrm>
            <a:off x="504496" y="30617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Actions can be uncertain (in real world)</a:t>
            </a:r>
            <a:endParaRPr/>
          </a:p>
        </p:txBody>
      </p:sp>
      <p:sp>
        <p:nvSpPr>
          <p:cNvPr id="326" name="Google Shape;326;p15"/>
          <p:cNvSpPr txBox="1"/>
          <p:nvPr>
            <p:ph idx="1" type="body"/>
          </p:nvPr>
        </p:nvSpPr>
        <p:spPr>
          <a:xfrm>
            <a:off x="3048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Deterministic actions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Non-deterministic actions (e.g., walking on ice)</a:t>
            </a:r>
            <a:endParaRPr/>
          </a:p>
        </p:txBody>
      </p:sp>
      <p:grpSp>
        <p:nvGrpSpPr>
          <p:cNvPr id="327" name="Google Shape;327;p15"/>
          <p:cNvGrpSpPr/>
          <p:nvPr/>
        </p:nvGrpSpPr>
        <p:grpSpPr>
          <a:xfrm>
            <a:off x="1348302" y="2330696"/>
            <a:ext cx="3544999" cy="1420328"/>
            <a:chOff x="2757459" y="2396359"/>
            <a:chExt cx="3544999" cy="1420328"/>
          </a:xfrm>
        </p:grpSpPr>
        <p:grpSp>
          <p:nvGrpSpPr>
            <p:cNvPr id="328" name="Google Shape;328;p15"/>
            <p:cNvGrpSpPr/>
            <p:nvPr/>
          </p:nvGrpSpPr>
          <p:grpSpPr>
            <a:xfrm>
              <a:off x="2757459" y="2396359"/>
              <a:ext cx="1457187" cy="1402920"/>
              <a:chOff x="3026979" y="2732689"/>
              <a:chExt cx="1797269" cy="1786759"/>
            </a:xfrm>
          </p:grpSpPr>
          <p:sp>
            <p:nvSpPr>
              <p:cNvPr id="329" name="Google Shape;329;p15"/>
              <p:cNvSpPr/>
              <p:nvPr/>
            </p:nvSpPr>
            <p:spPr>
              <a:xfrm>
                <a:off x="3026979" y="4004441"/>
                <a:ext cx="1797269" cy="515007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0" name="Google Shape;330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72372" y="2732689"/>
                <a:ext cx="738257" cy="1673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1" name="Google Shape;331;p15"/>
            <p:cNvGrpSpPr/>
            <p:nvPr/>
          </p:nvGrpSpPr>
          <p:grpSpPr>
            <a:xfrm>
              <a:off x="5030709" y="2396359"/>
              <a:ext cx="1271749" cy="1420328"/>
              <a:chOff x="5494283" y="2732689"/>
              <a:chExt cx="1797269" cy="1786759"/>
            </a:xfrm>
          </p:grpSpPr>
          <p:sp>
            <p:nvSpPr>
              <p:cNvPr id="332" name="Google Shape;332;p15"/>
              <p:cNvSpPr/>
              <p:nvPr/>
            </p:nvSpPr>
            <p:spPr>
              <a:xfrm>
                <a:off x="5494283" y="4004441"/>
                <a:ext cx="1797269" cy="515007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33" name="Google Shape;333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392917" y="2732689"/>
                <a:ext cx="738257" cy="1673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4" name="Google Shape;334;p15"/>
            <p:cNvSpPr txBox="1"/>
            <p:nvPr/>
          </p:nvSpPr>
          <p:spPr>
            <a:xfrm>
              <a:off x="3192907" y="2689390"/>
              <a:ext cx="23565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Step-forward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5" name="Google Shape;335;p15"/>
            <p:cNvCxnSpPr>
              <a:endCxn id="334" idx="3"/>
            </p:cNvCxnSpPr>
            <p:nvPr/>
          </p:nvCxnSpPr>
          <p:spPr>
            <a:xfrm flipH="1" rot="10800000">
              <a:off x="5008562" y="2874056"/>
              <a:ext cx="540900" cy="279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336" name="Google Shape;336;p15"/>
          <p:cNvGrpSpPr/>
          <p:nvPr/>
        </p:nvGrpSpPr>
        <p:grpSpPr>
          <a:xfrm>
            <a:off x="7218982" y="5003496"/>
            <a:ext cx="1123695" cy="1222664"/>
            <a:chOff x="6934200" y="2206903"/>
            <a:chExt cx="2254808" cy="2427247"/>
          </a:xfrm>
        </p:grpSpPr>
        <p:sp>
          <p:nvSpPr>
            <p:cNvPr id="337" name="Google Shape;337;p15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8458200" y="32003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299658" y="2206903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5"/>
            <p:cNvSpPr txBox="1"/>
            <p:nvPr/>
          </p:nvSpPr>
          <p:spPr>
            <a:xfrm>
              <a:off x="7391400" y="41147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15"/>
          <p:cNvGrpSpPr/>
          <p:nvPr/>
        </p:nvGrpSpPr>
        <p:grpSpPr>
          <a:xfrm>
            <a:off x="1143733" y="4574651"/>
            <a:ext cx="4522851" cy="2119023"/>
            <a:chOff x="1143733" y="4574651"/>
            <a:chExt cx="4522851" cy="2119023"/>
          </a:xfrm>
        </p:grpSpPr>
        <p:grpSp>
          <p:nvGrpSpPr>
            <p:cNvPr id="344" name="Google Shape;344;p15"/>
            <p:cNvGrpSpPr/>
            <p:nvPr/>
          </p:nvGrpSpPr>
          <p:grpSpPr>
            <a:xfrm>
              <a:off x="1143733" y="4699805"/>
              <a:ext cx="1797269" cy="1786759"/>
              <a:chOff x="3026979" y="2732689"/>
              <a:chExt cx="1797269" cy="1786759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3026979" y="4004441"/>
                <a:ext cx="1797269" cy="515007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6" name="Google Shape;346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72372" y="2732689"/>
                <a:ext cx="738257" cy="1673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7" name="Google Shape;347;p15"/>
            <p:cNvSpPr txBox="1"/>
            <p:nvPr/>
          </p:nvSpPr>
          <p:spPr>
            <a:xfrm>
              <a:off x="1579181" y="5223853"/>
              <a:ext cx="23565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Step-forward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" name="Google Shape;348;p15"/>
            <p:cNvGrpSpPr/>
            <p:nvPr/>
          </p:nvGrpSpPr>
          <p:grpSpPr>
            <a:xfrm>
              <a:off x="4605429" y="4574651"/>
              <a:ext cx="1061155" cy="1262711"/>
              <a:chOff x="5494283" y="2732689"/>
              <a:chExt cx="1797269" cy="1786759"/>
            </a:xfrm>
          </p:grpSpPr>
          <p:sp>
            <p:nvSpPr>
              <p:cNvPr id="349" name="Google Shape;349;p15"/>
              <p:cNvSpPr/>
              <p:nvPr/>
            </p:nvSpPr>
            <p:spPr>
              <a:xfrm>
                <a:off x="5494283" y="4004441"/>
                <a:ext cx="1797269" cy="515007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50" name="Google Shape;350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392917" y="2732689"/>
                <a:ext cx="738257" cy="1673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51" name="Google Shape;35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4431463" y="5863012"/>
              <a:ext cx="1135368" cy="830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2" name="Google Shape;352;p15"/>
            <p:cNvCxnSpPr/>
            <p:nvPr/>
          </p:nvCxnSpPr>
          <p:spPr>
            <a:xfrm flipH="1" rot="10800000">
              <a:off x="3447393" y="5388793"/>
              <a:ext cx="1124607" cy="19726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353" name="Google Shape;353;p15"/>
            <p:cNvCxnSpPr/>
            <p:nvPr/>
          </p:nvCxnSpPr>
          <p:spPr>
            <a:xfrm>
              <a:off x="3457903" y="5408519"/>
              <a:ext cx="913281" cy="704319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354" name="Google Shape;354;p15"/>
            <p:cNvCxnSpPr/>
            <p:nvPr/>
          </p:nvCxnSpPr>
          <p:spPr>
            <a:xfrm flipH="1" rot="10800000">
              <a:off x="3473904" y="4821282"/>
              <a:ext cx="751887" cy="584987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355" name="Google Shape;355;p15"/>
          <p:cNvSpPr/>
          <p:nvPr/>
        </p:nvSpPr>
        <p:spPr>
          <a:xfrm>
            <a:off x="7223402" y="2979320"/>
            <a:ext cx="797468" cy="42222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 txBox="1"/>
          <p:nvPr/>
        </p:nvSpPr>
        <p:spPr>
          <a:xfrm>
            <a:off x="7982895" y="3094471"/>
            <a:ext cx="76976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1.0 (100%)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1534" y="1353442"/>
            <a:ext cx="1915296" cy="123830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"/>
          <p:cNvSpPr txBox="1"/>
          <p:nvPr>
            <p:ph idx="1" type="body"/>
          </p:nvPr>
        </p:nvSpPr>
        <p:spPr>
          <a:xfrm>
            <a:off x="457200" y="1600200"/>
            <a:ext cx="8229600" cy="3858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Agents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actions of other agents in the environment may be ”uncertain” from your point of view 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Advanced Game Playing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Your opponent’s moves are definitely “uncertain” from your point of view 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When you driving on a highway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What are uncertain? </a:t>
            </a:r>
            <a:endParaRPr/>
          </a:p>
        </p:txBody>
      </p:sp>
      <p:sp>
        <p:nvSpPr>
          <p:cNvPr id="363" name="Google Shape;36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Other Uncertainties in the Real World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"/>
          <p:cNvSpPr txBox="1"/>
          <p:nvPr>
            <p:ph type="title"/>
          </p:nvPr>
        </p:nvSpPr>
        <p:spPr>
          <a:xfrm>
            <a:off x="163029" y="274638"/>
            <a:ext cx="887800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Star War’s Probabilistic Transition Model</a:t>
            </a:r>
            <a:endParaRPr/>
          </a:p>
        </p:txBody>
      </p:sp>
      <p:sp>
        <p:nvSpPr>
          <p:cNvPr id="370" name="Google Shape;370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Transitions can be probabilistic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P(state</a:t>
            </a:r>
            <a:r>
              <a:rPr baseline="-25000" lang="en-US"/>
              <a:t>t+1 </a:t>
            </a:r>
            <a:r>
              <a:rPr lang="en-US"/>
              <a:t>| state</a:t>
            </a:r>
            <a:r>
              <a:rPr baseline="-25000" i="1" lang="en-US"/>
              <a:t>t</a:t>
            </a:r>
            <a:r>
              <a:rPr lang="en-US"/>
              <a:t>, action</a:t>
            </a:r>
            <a:r>
              <a:rPr baseline="-25000" lang="en-US"/>
              <a:t>t</a:t>
            </a:r>
            <a:r>
              <a:rPr lang="en-US"/>
              <a:t>)</a:t>
            </a:r>
            <a:endParaRPr/>
          </a:p>
        </p:txBody>
      </p:sp>
      <p:graphicFrame>
        <p:nvGraphicFramePr>
          <p:cNvPr id="371" name="Google Shape;371;p17"/>
          <p:cNvGraphicFramePr/>
          <p:nvPr/>
        </p:nvGraphicFramePr>
        <p:xfrm>
          <a:off x="457200" y="2994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770175"/>
                <a:gridCol w="770175"/>
                <a:gridCol w="770175"/>
                <a:gridCol w="770175"/>
                <a:gridCol w="770175"/>
                <a:gridCol w="770175"/>
                <a:gridCol w="770175"/>
                <a:gridCol w="770175"/>
              </a:tblGrid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baseline="-25000" i="1" lang="en-US" sz="1300" u="none" cap="none" strike="noStrik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baseline="-25000" lang="en-US" sz="1300" u="none" cap="none" strike="noStrike">
                          <a:solidFill>
                            <a:schemeClr val="dk1"/>
                          </a:solidFill>
                        </a:rPr>
                        <a:t>-1</a:t>
                      </a:r>
                      <a:endParaRPr i="1" sz="1300" u="none" cap="none" strike="noStrike"/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/>
                        <a:t>A</a:t>
                      </a:r>
                      <a:r>
                        <a:rPr baseline="-25000" i="1" lang="en-US" sz="1300" u="none" cap="none" strike="noStrike"/>
                        <a:t>t</a:t>
                      </a:r>
                      <a:r>
                        <a:rPr baseline="-25000" lang="en-US" sz="1300" u="none" cap="none" strike="noStrike"/>
                        <a:t>-1</a:t>
                      </a:r>
                      <a:endParaRPr baseline="-25000"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/>
                        <a:t>P</a:t>
                      </a:r>
                      <a:r>
                        <a:rPr lang="en-US" sz="1300" u="none" cap="none" strike="noStrike"/>
                        <a:t>(</a:t>
                      </a:r>
                      <a:r>
                        <a:rPr i="1" lang="en-US" sz="1300" u="none" cap="none" strike="noStrike"/>
                        <a:t>X</a:t>
                      </a:r>
                      <a:r>
                        <a:rPr baseline="-25000" i="1" lang="en-US" sz="1300" u="none" cap="none" strike="noStrike"/>
                        <a:t>t</a:t>
                      </a:r>
                      <a:r>
                        <a:rPr lang="en-US" sz="1300" u="none" cap="none" strike="noStrike"/>
                        <a:t>=1)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baseline="-25000" i="1" lang="en-US" sz="1300" u="none" cap="none" strike="noStrik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=2)</a:t>
                      </a:r>
                      <a:endParaRPr i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baseline="-25000" i="1" lang="en-US" sz="1300" u="none" cap="none" strike="noStrik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=3)</a:t>
                      </a:r>
                      <a:endParaRPr i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/>
                        <a:t>P</a:t>
                      </a:r>
                      <a:r>
                        <a:rPr lang="en-US" sz="1300" u="none" cap="none" strike="noStrike"/>
                        <a:t>(</a:t>
                      </a: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baseline="-25000" i="1" lang="en-US" sz="1300" u="none" cap="none" strike="noStrik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en-US" sz="1300" u="none" cap="none" strike="noStrike"/>
                        <a:t>4)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i="1" lang="en-US" sz="1300" u="none" cap="none" strike="noStrike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baseline="-25000" i="1" lang="en-US" sz="1300" u="none" cap="none" strike="noStrike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=5)</a:t>
                      </a:r>
                      <a:endParaRPr i="1"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...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up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0.8+0.1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down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0.8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left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0.8+0.1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right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0.8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up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0.8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0.1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/>
                        <a:t>0.0</a:t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3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325" y="1832122"/>
            <a:ext cx="2235204" cy="1660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3" name="Google Shape;373;p17"/>
          <p:cNvGrpSpPr/>
          <p:nvPr/>
        </p:nvGrpSpPr>
        <p:grpSpPr>
          <a:xfrm>
            <a:off x="7349959" y="4233672"/>
            <a:ext cx="1123695" cy="1222664"/>
            <a:chOff x="6934200" y="2206903"/>
            <a:chExt cx="2254808" cy="2427247"/>
          </a:xfrm>
        </p:grpSpPr>
        <p:sp>
          <p:nvSpPr>
            <p:cNvPr id="374" name="Google Shape;374;p17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7"/>
            <p:cNvSpPr txBox="1"/>
            <p:nvPr/>
          </p:nvSpPr>
          <p:spPr>
            <a:xfrm>
              <a:off x="8458200" y="32003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7"/>
            <p:cNvSpPr txBox="1"/>
            <p:nvPr/>
          </p:nvSpPr>
          <p:spPr>
            <a:xfrm>
              <a:off x="7299658" y="2206903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7"/>
            <p:cNvSpPr txBox="1"/>
            <p:nvPr/>
          </p:nvSpPr>
          <p:spPr>
            <a:xfrm>
              <a:off x="7391400" y="41147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" name="Google Shape;380;p17"/>
          <p:cNvSpPr txBox="1"/>
          <p:nvPr/>
        </p:nvSpPr>
        <p:spPr>
          <a:xfrm>
            <a:off x="7442688" y="5456336"/>
            <a:ext cx="1133900" cy="52322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Bounce 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hits a 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 Game Playing: </a:t>
            </a:r>
            <a:br>
              <a:rPr lang="en-US"/>
            </a:br>
            <a:r>
              <a:rPr lang="en-US"/>
              <a:t>Opponent’s Actions are not certain</a:t>
            </a:r>
            <a:endParaRPr/>
          </a:p>
        </p:txBody>
      </p:sp>
      <p:pic>
        <p:nvPicPr>
          <p:cNvPr id="386" name="Google Shape;3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80" y="1715130"/>
            <a:ext cx="6076287" cy="467496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8"/>
          <p:cNvSpPr txBox="1"/>
          <p:nvPr/>
        </p:nvSpPr>
        <p:spPr>
          <a:xfrm>
            <a:off x="1516642" y="2527056"/>
            <a:ext cx="1130538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8"/>
          <p:cNvSpPr txBox="1"/>
          <p:nvPr/>
        </p:nvSpPr>
        <p:spPr>
          <a:xfrm>
            <a:off x="4838972" y="3658048"/>
            <a:ext cx="3082695" cy="923330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state of your move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not certain because it will be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decided by your opponent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8"/>
          <p:cNvSpPr txBox="1"/>
          <p:nvPr/>
        </p:nvSpPr>
        <p:spPr>
          <a:xfrm>
            <a:off x="1669042" y="1868136"/>
            <a:ext cx="670789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8"/>
          <p:cNvSpPr txBox="1"/>
          <p:nvPr/>
        </p:nvSpPr>
        <p:spPr>
          <a:xfrm>
            <a:off x="4838972" y="4678223"/>
            <a:ext cx="41542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Therefore, it is appropriate to use: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P(next_state | current_state, your_move)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 txBox="1"/>
          <p:nvPr/>
        </p:nvSpPr>
        <p:spPr>
          <a:xfrm>
            <a:off x="3691637" y="4024160"/>
            <a:ext cx="4119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8"/>
          <p:cNvSpPr txBox="1"/>
          <p:nvPr/>
        </p:nvSpPr>
        <p:spPr>
          <a:xfrm>
            <a:off x="2410385" y="4248143"/>
            <a:ext cx="4154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8"/>
          <p:cNvSpPr txBox="1"/>
          <p:nvPr/>
        </p:nvSpPr>
        <p:spPr>
          <a:xfrm>
            <a:off x="3067950" y="4189226"/>
            <a:ext cx="4119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1516642" y="4035337"/>
            <a:ext cx="4119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The Key Representations</a:t>
            </a:r>
            <a:endParaRPr/>
          </a:p>
        </p:txBody>
      </p:sp>
      <p:sp>
        <p:nvSpPr>
          <p:cNvPr id="400" name="Google Shape;400;p19"/>
          <p:cNvSpPr txBox="1"/>
          <p:nvPr>
            <p:ph idx="1" type="body"/>
          </p:nvPr>
        </p:nvSpPr>
        <p:spPr>
          <a:xfrm>
            <a:off x="457199" y="1600200"/>
            <a:ext cx="847659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Model the environment by </a:t>
            </a:r>
            <a:r>
              <a:rPr lang="en-US" sz="2400">
                <a:solidFill>
                  <a:srgbClr val="FF0000"/>
                </a:solidFill>
              </a:rPr>
              <a:t>States, Actions, Percepts</a:t>
            </a:r>
            <a:r>
              <a:rPr lang="en-US" sz="2400"/>
              <a:t>, and</a:t>
            </a:r>
            <a:endParaRPr sz="2400">
              <a:solidFill>
                <a:srgbClr val="8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400"/>
              <a:buChar char="•"/>
            </a:pPr>
            <a:r>
              <a:rPr lang="en-US" sz="2400">
                <a:solidFill>
                  <a:srgbClr val="800000"/>
                </a:solidFill>
              </a:rPr>
              <a:t>Transition (action) model </a:t>
            </a:r>
            <a:r>
              <a:rPr i="1" lang="en-US" sz="28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φ = </a:t>
            </a:r>
            <a:r>
              <a:rPr i="1" lang="en-US" sz="2400"/>
              <a:t>P</a:t>
            </a:r>
            <a:r>
              <a:rPr lang="en-US" sz="2400"/>
              <a:t>(s</a:t>
            </a:r>
            <a:r>
              <a:rPr baseline="-25000" lang="en-US" sz="2400"/>
              <a:t>t+1</a:t>
            </a:r>
            <a:r>
              <a:rPr lang="en-US" sz="2400"/>
              <a:t>|s</a:t>
            </a:r>
            <a:r>
              <a:rPr baseline="-25000" lang="en-US" sz="2400"/>
              <a:t>t</a:t>
            </a:r>
            <a:r>
              <a:rPr lang="en-US" sz="2400"/>
              <a:t>,a</a:t>
            </a:r>
            <a:r>
              <a:rPr baseline="-25000" lang="en-US" sz="2400"/>
              <a:t>t</a:t>
            </a:r>
            <a:r>
              <a:rPr lang="en-US" sz="2400"/>
              <a:t>)</a:t>
            </a:r>
            <a:r>
              <a:rPr lang="en-US" sz="2400">
                <a:solidFill>
                  <a:srgbClr val="800000"/>
                </a:solidFill>
              </a:rPr>
              <a:t> </a:t>
            </a:r>
            <a:r>
              <a:rPr lang="en-US" sz="2400"/>
              <a:t>may be probabilistic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Sensor Model </a:t>
            </a:r>
            <a:r>
              <a:rPr i="1" lang="en-US" sz="2400">
                <a:solidFill>
                  <a:srgbClr val="8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2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= </a:t>
            </a:r>
            <a:r>
              <a:rPr lang="en-US" sz="2400"/>
              <a:t>P(z|s) may be probabilistic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States may have </a:t>
            </a:r>
            <a:r>
              <a:rPr lang="en-US" sz="2400">
                <a:solidFill>
                  <a:srgbClr val="FF0000"/>
                </a:solidFill>
              </a:rPr>
              <a:t>Utility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>
                <a:solidFill>
                  <a:srgbClr val="FF0000"/>
                </a:solidFill>
              </a:rPr>
              <a:t>Value </a:t>
            </a:r>
            <a:r>
              <a:rPr lang="en-US" sz="2400"/>
              <a:t>U(s) or V(s)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Agents may receive </a:t>
            </a:r>
            <a:r>
              <a:rPr lang="en-US" sz="2400">
                <a:solidFill>
                  <a:srgbClr val="FF0000"/>
                </a:solidFill>
              </a:rPr>
              <a:t>Reward </a:t>
            </a:r>
            <a:r>
              <a:rPr b="1" i="1" lang="en-US" sz="2400">
                <a:solidFill>
                  <a:srgbClr val="FF0000"/>
                </a:solidFill>
              </a:rPr>
              <a:t>r  </a:t>
            </a:r>
            <a:r>
              <a:rPr lang="en-US" sz="2400"/>
              <a:t>(implicit “goals”) occasionally:</a:t>
            </a:r>
            <a:endParaRPr b="1" i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rewards may be given to agent in different format or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Behaviors</a:t>
            </a:r>
            <a:r>
              <a:rPr lang="en-US" sz="2400"/>
              <a:t> may be represented as </a:t>
            </a:r>
            <a:r>
              <a:rPr lang="en-US" sz="2400">
                <a:solidFill>
                  <a:srgbClr val="FF0000"/>
                </a:solidFill>
              </a:rPr>
              <a:t>Policy</a:t>
            </a:r>
            <a:r>
              <a:rPr lang="en-US" sz="2400"/>
              <a:t>:  state -&gt; action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b="1" lang="en-US" sz="2400">
                <a:solidFill>
                  <a:srgbClr val="FF0000"/>
                </a:solidFill>
              </a:rPr>
              <a:t>Objective</a:t>
            </a:r>
            <a:r>
              <a:rPr lang="en-US" sz="2400"/>
              <a:t>: find the optimal policy based on utilities and rewards</a:t>
            </a:r>
            <a:endParaRPr/>
          </a:p>
        </p:txBody>
      </p:sp>
      <p:sp>
        <p:nvSpPr>
          <p:cNvPr id="401" name="Google Shape;401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Motivation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Agent and Environment (Search &amp; Games)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States, actions, utility, rewards, policy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Utility value iteration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Policy Iterations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Reinforcement Learning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Model-based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Model-free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Q-Learning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 space for advanced game playing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Certainty vs. Uncertainty</a:t>
            </a:r>
            <a:endParaRPr/>
          </a:p>
        </p:txBody>
      </p:sp>
      <p:sp>
        <p:nvSpPr>
          <p:cNvPr id="407" name="Google Shape;40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8" name="Google Shape;408;p20"/>
          <p:cNvGrpSpPr/>
          <p:nvPr/>
        </p:nvGrpSpPr>
        <p:grpSpPr>
          <a:xfrm>
            <a:off x="274239" y="1290281"/>
            <a:ext cx="3827522" cy="1516585"/>
            <a:chOff x="120146" y="1417638"/>
            <a:chExt cx="3827522" cy="1516585"/>
          </a:xfrm>
        </p:grpSpPr>
        <p:grpSp>
          <p:nvGrpSpPr>
            <p:cNvPr id="409" name="Google Shape;409;p20"/>
            <p:cNvGrpSpPr/>
            <p:nvPr/>
          </p:nvGrpSpPr>
          <p:grpSpPr>
            <a:xfrm>
              <a:off x="442038" y="2074541"/>
              <a:ext cx="3149949" cy="753130"/>
              <a:chOff x="2155872" y="1585383"/>
              <a:chExt cx="3149949" cy="753130"/>
            </a:xfrm>
          </p:grpSpPr>
          <p:sp>
            <p:nvSpPr>
              <p:cNvPr id="410" name="Google Shape;410;p20"/>
              <p:cNvSpPr/>
              <p:nvPr/>
            </p:nvSpPr>
            <p:spPr>
              <a:xfrm>
                <a:off x="2155872" y="1600200"/>
                <a:ext cx="738313" cy="738313"/>
              </a:xfrm>
              <a:prstGeom prst="ellipse">
                <a:avLst/>
              </a:prstGeom>
              <a:gradFill>
                <a:gsLst>
                  <a:gs pos="0">
                    <a:srgbClr val="3E7FCD"/>
                  </a:gs>
                  <a:gs pos="100000">
                    <a:srgbClr val="96C0FF"/>
                  </a:gs>
                </a:gsLst>
                <a:lin ang="16200000" scaled="0"/>
              </a:gradFill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4567508" y="1600200"/>
                <a:ext cx="738313" cy="738313"/>
              </a:xfrm>
              <a:prstGeom prst="ellipse">
                <a:avLst/>
              </a:prstGeom>
              <a:solidFill>
                <a:srgbClr val="9F2936"/>
              </a:solidFill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2" name="Google Shape;412;p20"/>
              <p:cNvCxnSpPr>
                <a:stCxn id="410" idx="6"/>
                <a:endCxn id="411" idx="2"/>
              </p:cNvCxnSpPr>
              <p:nvPr/>
            </p:nvCxnSpPr>
            <p:spPr>
              <a:xfrm>
                <a:off x="2894185" y="1969357"/>
                <a:ext cx="16734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sp>
            <p:nvSpPr>
              <p:cNvPr id="413" name="Google Shape;413;p20"/>
              <p:cNvSpPr txBox="1"/>
              <p:nvPr/>
            </p:nvSpPr>
            <p:spPr>
              <a:xfrm>
                <a:off x="3455302" y="1585383"/>
                <a:ext cx="41223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" name="Google Shape;414;p20"/>
            <p:cNvSpPr txBox="1"/>
            <p:nvPr/>
          </p:nvSpPr>
          <p:spPr>
            <a:xfrm>
              <a:off x="747203" y="1417638"/>
              <a:ext cx="2812990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certain way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120146" y="1486283"/>
              <a:ext cx="3827522" cy="144794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0"/>
          <p:cNvGrpSpPr/>
          <p:nvPr/>
        </p:nvGrpSpPr>
        <p:grpSpPr>
          <a:xfrm>
            <a:off x="3595072" y="2870191"/>
            <a:ext cx="5314210" cy="3818366"/>
            <a:chOff x="172125" y="2890117"/>
            <a:chExt cx="5314210" cy="3818366"/>
          </a:xfrm>
        </p:grpSpPr>
        <p:sp>
          <p:nvSpPr>
            <p:cNvPr id="417" name="Google Shape;417;p20"/>
            <p:cNvSpPr/>
            <p:nvPr/>
          </p:nvSpPr>
          <p:spPr>
            <a:xfrm>
              <a:off x="1166990" y="4265926"/>
              <a:ext cx="738313" cy="738313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711520" y="4265926"/>
              <a:ext cx="738313" cy="738313"/>
            </a:xfrm>
            <a:prstGeom prst="ellipse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9" name="Google Shape;419;p20"/>
            <p:cNvCxnSpPr>
              <a:stCxn id="417" idx="6"/>
              <a:endCxn id="418" idx="2"/>
            </p:cNvCxnSpPr>
            <p:nvPr/>
          </p:nvCxnSpPr>
          <p:spPr>
            <a:xfrm>
              <a:off x="1905303" y="4635083"/>
              <a:ext cx="1806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420" name="Google Shape;420;p20"/>
            <p:cNvSpPr txBox="1"/>
            <p:nvPr/>
          </p:nvSpPr>
          <p:spPr>
            <a:xfrm>
              <a:off x="2466420" y="4251109"/>
              <a:ext cx="412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486940" y="4006013"/>
              <a:ext cx="738313" cy="738313"/>
            </a:xfrm>
            <a:prstGeom prst="ellipse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739853" y="3802160"/>
              <a:ext cx="448949" cy="448949"/>
            </a:xfrm>
            <a:prstGeom prst="ellipse">
              <a:avLst/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115226" y="3753726"/>
              <a:ext cx="497383" cy="497383"/>
            </a:xfrm>
            <a:prstGeom prst="ellipse">
              <a:avLst/>
            </a:prstGeom>
            <a:solidFill>
              <a:srgbClr val="9F2936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4197053" y="3777413"/>
              <a:ext cx="738313" cy="738313"/>
            </a:xfrm>
            <a:prstGeom prst="ellipse">
              <a:avLst/>
            </a:prstGeom>
            <a:solidFill>
              <a:srgbClr val="9F2936"/>
            </a:soli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586664" y="5161505"/>
              <a:ext cx="738313" cy="738313"/>
            </a:xfrm>
            <a:prstGeom prst="ellipse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81332" y="5823451"/>
              <a:ext cx="738313" cy="738313"/>
            </a:xfrm>
            <a:prstGeom prst="ellipse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" name="Google Shape;427;p20"/>
            <p:cNvCxnSpPr>
              <a:stCxn id="417" idx="6"/>
            </p:cNvCxnSpPr>
            <p:nvPr/>
          </p:nvCxnSpPr>
          <p:spPr>
            <a:xfrm>
              <a:off x="1905303" y="4635083"/>
              <a:ext cx="1789500" cy="819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428" name="Google Shape;428;p20"/>
            <p:cNvCxnSpPr>
              <a:stCxn id="417" idx="6"/>
              <a:endCxn id="426" idx="1"/>
            </p:cNvCxnSpPr>
            <p:nvPr/>
          </p:nvCxnSpPr>
          <p:spPr>
            <a:xfrm>
              <a:off x="1905303" y="4635083"/>
              <a:ext cx="1284300" cy="1296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429" name="Google Shape;429;p20"/>
            <p:cNvSpPr txBox="1"/>
            <p:nvPr/>
          </p:nvSpPr>
          <p:spPr>
            <a:xfrm>
              <a:off x="2466420" y="4793150"/>
              <a:ext cx="412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0"/>
            <p:cNvSpPr txBox="1"/>
            <p:nvPr/>
          </p:nvSpPr>
          <p:spPr>
            <a:xfrm>
              <a:off x="2215853" y="5201526"/>
              <a:ext cx="4122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0"/>
            <p:cNvSpPr txBox="1"/>
            <p:nvPr/>
          </p:nvSpPr>
          <p:spPr>
            <a:xfrm>
              <a:off x="172125" y="3847455"/>
              <a:ext cx="21152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S1 is not always blue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0"/>
            <p:cNvSpPr txBox="1"/>
            <p:nvPr/>
          </p:nvSpPr>
          <p:spPr>
            <a:xfrm>
              <a:off x="3179564" y="3712104"/>
              <a:ext cx="20184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S2 is not always red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0"/>
            <p:cNvSpPr txBox="1"/>
            <p:nvPr/>
          </p:nvSpPr>
          <p:spPr>
            <a:xfrm>
              <a:off x="1037487" y="2902936"/>
              <a:ext cx="3244197" cy="58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uncertain way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172125" y="2890117"/>
              <a:ext cx="5314210" cy="381836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" name="Google Shape;435;p20"/>
          <p:cNvSpPr txBox="1"/>
          <p:nvPr/>
        </p:nvSpPr>
        <p:spPr>
          <a:xfrm>
            <a:off x="3657081" y="5803525"/>
            <a:ext cx="2540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“a1” from S1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always go to S2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0"/>
          <p:cNvGrpSpPr/>
          <p:nvPr/>
        </p:nvGrpSpPr>
        <p:grpSpPr>
          <a:xfrm>
            <a:off x="2130116" y="4546484"/>
            <a:ext cx="1123695" cy="1222664"/>
            <a:chOff x="6934200" y="2206903"/>
            <a:chExt cx="2254808" cy="2427247"/>
          </a:xfrm>
        </p:grpSpPr>
        <p:sp>
          <p:nvSpPr>
            <p:cNvPr id="437" name="Google Shape;437;p20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0"/>
            <p:cNvSpPr txBox="1"/>
            <p:nvPr/>
          </p:nvSpPr>
          <p:spPr>
            <a:xfrm>
              <a:off x="8458200" y="32003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0"/>
            <p:cNvSpPr txBox="1"/>
            <p:nvPr/>
          </p:nvSpPr>
          <p:spPr>
            <a:xfrm>
              <a:off x="7299658" y="2206903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 txBox="1"/>
            <p:nvPr/>
          </p:nvSpPr>
          <p:spPr>
            <a:xfrm>
              <a:off x="7391400" y="4114799"/>
              <a:ext cx="730808" cy="519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/>
          <p:nvPr/>
        </p:nvSpPr>
        <p:spPr>
          <a:xfrm>
            <a:off x="5014284" y="2654102"/>
            <a:ext cx="738313" cy="738313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1"/>
          <p:cNvSpPr txBox="1"/>
          <p:nvPr>
            <p:ph type="title"/>
          </p:nvPr>
        </p:nvSpPr>
        <p:spPr>
          <a:xfrm>
            <a:off x="0" y="188833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Uncertainty in Sensor &amp; Actions</a:t>
            </a:r>
            <a:endParaRPr/>
          </a:p>
        </p:txBody>
      </p:sp>
      <p:sp>
        <p:nvSpPr>
          <p:cNvPr id="449" name="Google Shape;449;p21"/>
          <p:cNvSpPr txBox="1"/>
          <p:nvPr>
            <p:ph idx="1" type="body"/>
          </p:nvPr>
        </p:nvSpPr>
        <p:spPr>
          <a:xfrm>
            <a:off x="457200" y="3677291"/>
            <a:ext cx="8229600" cy="2448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Solution: let’s use probabilities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Action/Transition Model </a:t>
            </a:r>
            <a:r>
              <a:rPr lang="en-US"/>
              <a:t>(for states and actions)</a:t>
            </a:r>
            <a:endParaRPr>
              <a:solidFill>
                <a:srgbClr val="FF0000"/>
              </a:solidFill>
            </a:endParaRPr>
          </a:p>
          <a:p>
            <a:pPr indent="0" lvl="1" marL="45720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      </a:t>
            </a:r>
            <a:r>
              <a:rPr lang="en-US"/>
              <a:t>Use Probabilistic Transitions 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             </a:t>
            </a:r>
            <a:r>
              <a:rPr lang="en-US">
                <a:solidFill>
                  <a:srgbClr val="800000"/>
                </a:solidFill>
              </a:rPr>
              <a:t> </a:t>
            </a:r>
            <a:r>
              <a:rPr lang="en-US"/>
              <a:t>P( </a:t>
            </a:r>
            <a:r>
              <a:rPr lang="en-US">
                <a:solidFill>
                  <a:srgbClr val="800000"/>
                </a:solidFill>
              </a:rPr>
              <a:t>NextState | CurrentState, Action</a:t>
            </a:r>
            <a:r>
              <a:rPr lang="en-US"/>
              <a:t>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Sensor Model </a:t>
            </a:r>
            <a:r>
              <a:rPr lang="en-US"/>
              <a:t>(for states and observations)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P( </a:t>
            </a:r>
            <a:r>
              <a:rPr lang="en-US">
                <a:solidFill>
                  <a:srgbClr val="FF0000"/>
                </a:solidFill>
              </a:rPr>
              <a:t>O</a:t>
            </a:r>
            <a:r>
              <a:rPr lang="en-US">
                <a:solidFill>
                  <a:srgbClr val="660066"/>
                </a:solidFill>
              </a:rPr>
              <a:t>b</a:t>
            </a:r>
            <a:r>
              <a:rPr lang="en-US">
                <a:solidFill>
                  <a:srgbClr val="3366FF"/>
                </a:solidFill>
              </a:rPr>
              <a:t>s</a:t>
            </a:r>
            <a:r>
              <a:rPr lang="en-US">
                <a:solidFill>
                  <a:srgbClr val="660066"/>
                </a:solidFill>
              </a:rPr>
              <a:t>e</a:t>
            </a:r>
            <a:r>
              <a:rPr lang="en-US"/>
              <a:t>rv</a:t>
            </a:r>
            <a:r>
              <a:rPr lang="en-US">
                <a:solidFill>
                  <a:srgbClr val="3366FF"/>
                </a:solidFill>
              </a:rPr>
              <a:t>at</a:t>
            </a:r>
            <a:r>
              <a:rPr lang="en-US">
                <a:solidFill>
                  <a:srgbClr val="800000"/>
                </a:solidFill>
              </a:rPr>
              <a:t>io</a:t>
            </a:r>
            <a:r>
              <a:rPr lang="en-US">
                <a:solidFill>
                  <a:srgbClr val="FFC000"/>
                </a:solidFill>
              </a:rPr>
              <a:t>ns</a:t>
            </a:r>
            <a:r>
              <a:rPr lang="en-US">
                <a:solidFill>
                  <a:srgbClr val="800000"/>
                </a:solidFill>
              </a:rPr>
              <a:t> | State </a:t>
            </a:r>
            <a:r>
              <a:rPr lang="en-US"/>
              <a:t>)</a:t>
            </a:r>
            <a:endParaRPr/>
          </a:p>
        </p:txBody>
      </p:sp>
      <p:sp>
        <p:nvSpPr>
          <p:cNvPr id="450" name="Google Shape;45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21"/>
          <p:cNvSpPr/>
          <p:nvPr/>
        </p:nvSpPr>
        <p:spPr>
          <a:xfrm>
            <a:off x="4839187" y="1443168"/>
            <a:ext cx="738313" cy="738313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1"/>
          <p:cNvSpPr/>
          <p:nvPr/>
        </p:nvSpPr>
        <p:spPr>
          <a:xfrm>
            <a:off x="3075168" y="2654102"/>
            <a:ext cx="738313" cy="738313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4090363" y="2654102"/>
            <a:ext cx="738313" cy="738313"/>
          </a:xfrm>
          <a:prstGeom prst="ellipse">
            <a:avLst/>
          </a:prstGeom>
          <a:solidFill>
            <a:srgbClr val="9F293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6096957" y="2654102"/>
            <a:ext cx="738313" cy="738313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7105997" y="2654102"/>
            <a:ext cx="738313" cy="738313"/>
          </a:xfrm>
          <a:prstGeom prst="ellipse">
            <a:avLst/>
          </a:prstGeom>
          <a:solidFill>
            <a:srgbClr val="FABF8E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1"/>
          <p:cNvSpPr txBox="1"/>
          <p:nvPr/>
        </p:nvSpPr>
        <p:spPr>
          <a:xfrm>
            <a:off x="992735" y="1658261"/>
            <a:ext cx="20037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State, 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1"/>
          <p:cNvSpPr txBox="1"/>
          <p:nvPr/>
        </p:nvSpPr>
        <p:spPr>
          <a:xfrm>
            <a:off x="875158" y="2783750"/>
            <a:ext cx="18300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21"/>
          <p:cNvCxnSpPr>
            <a:stCxn id="451" idx="6"/>
          </p:cNvCxnSpPr>
          <p:nvPr/>
        </p:nvCxnSpPr>
        <p:spPr>
          <a:xfrm>
            <a:off x="5577500" y="1812325"/>
            <a:ext cx="1268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59" name="Google Shape;459;p21"/>
          <p:cNvCxnSpPr>
            <a:endCxn id="460" idx="1"/>
          </p:cNvCxnSpPr>
          <p:nvPr/>
        </p:nvCxnSpPr>
        <p:spPr>
          <a:xfrm>
            <a:off x="5858512" y="1832506"/>
            <a:ext cx="626700" cy="385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61" name="Google Shape;461;p21"/>
          <p:cNvCxnSpPr>
            <a:endCxn id="462" idx="1"/>
          </p:cNvCxnSpPr>
          <p:nvPr/>
        </p:nvCxnSpPr>
        <p:spPr>
          <a:xfrm flipH="1" rot="10800000">
            <a:off x="5858650" y="1361495"/>
            <a:ext cx="644100" cy="429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62" name="Google Shape;462;p21"/>
          <p:cNvSpPr txBox="1"/>
          <p:nvPr/>
        </p:nvSpPr>
        <p:spPr>
          <a:xfrm>
            <a:off x="6502750" y="1161440"/>
            <a:ext cx="381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/>
          <p:cNvSpPr txBox="1"/>
          <p:nvPr/>
        </p:nvSpPr>
        <p:spPr>
          <a:xfrm>
            <a:off x="6788726" y="1561550"/>
            <a:ext cx="381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1"/>
          <p:cNvSpPr txBox="1"/>
          <p:nvPr/>
        </p:nvSpPr>
        <p:spPr>
          <a:xfrm>
            <a:off x="6485212" y="2017651"/>
            <a:ext cx="381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1"/>
          <p:cNvSpPr txBox="1"/>
          <p:nvPr/>
        </p:nvSpPr>
        <p:spPr>
          <a:xfrm>
            <a:off x="5580932" y="1483887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Hidden Markov Model (with actions)</a:t>
            </a:r>
            <a:endParaRPr/>
          </a:p>
        </p:txBody>
      </p:sp>
      <p:sp>
        <p:nvSpPr>
          <p:cNvPr id="470" name="Google Shape;47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22"/>
          <p:cNvSpPr/>
          <p:nvPr/>
        </p:nvSpPr>
        <p:spPr>
          <a:xfrm>
            <a:off x="502431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s23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2"/>
          <p:cNvSpPr/>
          <p:nvPr/>
        </p:nvSpPr>
        <p:spPr>
          <a:xfrm>
            <a:off x="756884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s94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22"/>
          <p:cNvCxnSpPr>
            <a:stCxn id="471" idx="6"/>
            <a:endCxn id="472" idx="2"/>
          </p:cNvCxnSpPr>
          <p:nvPr/>
        </p:nvCxnSpPr>
        <p:spPr>
          <a:xfrm>
            <a:off x="5762626" y="2761836"/>
            <a:ext cx="1806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74" name="Google Shape;474;p22"/>
          <p:cNvSpPr txBox="1"/>
          <p:nvPr/>
        </p:nvSpPr>
        <p:spPr>
          <a:xfrm>
            <a:off x="6323743" y="2377862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2"/>
          <p:cNvSpPr/>
          <p:nvPr/>
        </p:nvSpPr>
        <p:spPr>
          <a:xfrm>
            <a:off x="4472277" y="2209800"/>
            <a:ext cx="552036" cy="55203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2"/>
          <p:cNvSpPr/>
          <p:nvPr/>
        </p:nvSpPr>
        <p:spPr>
          <a:xfrm>
            <a:off x="7307812" y="1639549"/>
            <a:ext cx="738313" cy="738313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4972549" y="1639549"/>
            <a:ext cx="738313" cy="738313"/>
          </a:xfrm>
          <a:prstGeom prst="ellipse">
            <a:avLst/>
          </a:prstGeom>
          <a:solidFill>
            <a:srgbClr val="9F293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2"/>
          <p:cNvSpPr/>
          <p:nvPr/>
        </p:nvSpPr>
        <p:spPr>
          <a:xfrm>
            <a:off x="8104218" y="1905000"/>
            <a:ext cx="595413" cy="595413"/>
          </a:xfrm>
          <a:prstGeom prst="ellipse">
            <a:avLst/>
          </a:prstGeom>
          <a:solidFill>
            <a:srgbClr val="CCFFCC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z3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2"/>
          <p:cNvSpPr/>
          <p:nvPr/>
        </p:nvSpPr>
        <p:spPr>
          <a:xfrm>
            <a:off x="7199689" y="3657415"/>
            <a:ext cx="738313" cy="73831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s77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" name="Google Shape;480;p22"/>
          <p:cNvCxnSpPr>
            <a:stCxn id="471" idx="5"/>
            <a:endCxn id="479" idx="1"/>
          </p:cNvCxnSpPr>
          <p:nvPr/>
        </p:nvCxnSpPr>
        <p:spPr>
          <a:xfrm>
            <a:off x="5654503" y="3022869"/>
            <a:ext cx="1653300" cy="74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81" name="Google Shape;481;p22"/>
          <p:cNvCxnSpPr>
            <a:stCxn id="471" idx="4"/>
          </p:cNvCxnSpPr>
          <p:nvPr/>
        </p:nvCxnSpPr>
        <p:spPr>
          <a:xfrm>
            <a:off x="5393470" y="3130992"/>
            <a:ext cx="669300" cy="137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82" name="Google Shape;482;p22"/>
          <p:cNvSpPr txBox="1"/>
          <p:nvPr/>
        </p:nvSpPr>
        <p:spPr>
          <a:xfrm>
            <a:off x="6323743" y="3022869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2"/>
          <p:cNvSpPr txBox="1"/>
          <p:nvPr/>
        </p:nvSpPr>
        <p:spPr>
          <a:xfrm>
            <a:off x="5710862" y="3580872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413836" y="3420739"/>
            <a:ext cx="60069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Percepts (observations)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States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Appearance: states -&gt;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Transitions: (states, actions) -&gt; 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Current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Hidden Markov Model (1/2)</a:t>
            </a:r>
            <a:endParaRPr/>
          </a:p>
        </p:txBody>
      </p:sp>
      <p:sp>
        <p:nvSpPr>
          <p:cNvPr id="490" name="Google Shape;49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28" y="1350433"/>
            <a:ext cx="7653072" cy="511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9649" y="4862562"/>
            <a:ext cx="4191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3"/>
          <p:cNvSpPr/>
          <p:nvPr/>
        </p:nvSpPr>
        <p:spPr>
          <a:xfrm>
            <a:off x="4724690" y="4433889"/>
            <a:ext cx="3088807" cy="30133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3"/>
          <p:cNvSpPr txBox="1"/>
          <p:nvPr/>
        </p:nvSpPr>
        <p:spPr>
          <a:xfrm>
            <a:off x="0" y="5269468"/>
            <a:ext cx="1447820" cy="36933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Action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Hidden Markov Model (2/2)</a:t>
            </a:r>
            <a:endParaRPr/>
          </a:p>
        </p:txBody>
      </p:sp>
      <p:sp>
        <p:nvSpPr>
          <p:cNvPr id="500" name="Google Shape;50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2095500"/>
            <a:ext cx="85598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4"/>
          <p:cNvSpPr txBox="1"/>
          <p:nvPr/>
        </p:nvSpPr>
        <p:spPr>
          <a:xfrm>
            <a:off x="2286000" y="5269468"/>
            <a:ext cx="3123496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is also called “localization”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4"/>
          <p:cNvSpPr txBox="1"/>
          <p:nvPr/>
        </p:nvSpPr>
        <p:spPr>
          <a:xfrm>
            <a:off x="272883" y="1752600"/>
            <a:ext cx="1479717" cy="36933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Sensor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</a:rPr>
              <a:t>The HMM for Little Prince’s Planet</a:t>
            </a:r>
            <a:br>
              <a:rPr lang="en-US" sz="36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(with </a:t>
            </a:r>
            <a:r>
              <a:rPr lang="en-US" sz="2800" u="sng">
                <a:solidFill>
                  <a:srgbClr val="FF0000"/>
                </a:solidFill>
              </a:rPr>
              <a:t>uncertain</a:t>
            </a:r>
            <a:r>
              <a:rPr lang="en-US" sz="2800">
                <a:solidFill>
                  <a:srgbClr val="000000"/>
                </a:solidFill>
              </a:rPr>
              <a:t> actions and sensors)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37461"/>
            <a:ext cx="8252767" cy="237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745" y="2035587"/>
            <a:ext cx="2413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5"/>
          <p:cNvSpPr/>
          <p:nvPr/>
        </p:nvSpPr>
        <p:spPr>
          <a:xfrm>
            <a:off x="1453270" y="2860904"/>
            <a:ext cx="6973254" cy="8059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6284" y="4171007"/>
            <a:ext cx="5247490" cy="238219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5"/>
          <p:cNvSpPr txBox="1"/>
          <p:nvPr/>
        </p:nvSpPr>
        <p:spPr>
          <a:xfrm>
            <a:off x="1489909" y="2756036"/>
            <a:ext cx="62500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{P(s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,f)=.51, P(s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,b)=.32, P(s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,t)=.89, …}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"/>
          <p:cNvSpPr txBox="1"/>
          <p:nvPr/>
        </p:nvSpPr>
        <p:spPr>
          <a:xfrm>
            <a:off x="1446292" y="3193279"/>
            <a:ext cx="743023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{P(rose|s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)=.76, P(volcano|s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)=.83, P(nothing|s</a:t>
            </a:r>
            <a:r>
              <a:rPr b="0" baseline="-2500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)=.42, …}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627438"/>
            <a:ext cx="6696075" cy="5175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17" name="Google Shape;517;p25"/>
          <p:cNvSpPr txBox="1"/>
          <p:nvPr/>
        </p:nvSpPr>
        <p:spPr>
          <a:xfrm>
            <a:off x="3271609" y="1966481"/>
            <a:ext cx="1191352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nothing}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5"/>
          <p:cNvSpPr txBox="1"/>
          <p:nvPr/>
        </p:nvSpPr>
        <p:spPr>
          <a:xfrm>
            <a:off x="5854262" y="1533113"/>
            <a:ext cx="8162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 sz="4000">
                <a:solidFill>
                  <a:srgbClr val="000000"/>
                </a:solidFill>
              </a:rPr>
              <a:t>Little Prince Example (may add Rewards)</a:t>
            </a:r>
            <a:endParaRPr/>
          </a:p>
        </p:txBody>
      </p:sp>
      <p:sp>
        <p:nvSpPr>
          <p:cNvPr id="524" name="Google Shape;524;p26"/>
          <p:cNvSpPr txBox="1"/>
          <p:nvPr>
            <p:ph idx="1" type="body"/>
          </p:nvPr>
        </p:nvSpPr>
        <p:spPr>
          <a:xfrm>
            <a:off x="3048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(action) Transition Probabilities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φ</a:t>
            </a:r>
            <a:r>
              <a:rPr lang="en-US" sz="2800"/>
              <a:t> (Fwd, Back, Turn)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(sensor) Appearance Probabilities </a:t>
            </a:r>
            <a:r>
              <a:rPr lang="en-US" sz="2800">
                <a:solidFill>
                  <a:srgbClr val="FFFF00"/>
                </a:solidFill>
              </a:rPr>
              <a:t>θ</a:t>
            </a:r>
            <a:endParaRPr sz="2800">
              <a:solidFill>
                <a:srgbClr val="FFFF00"/>
              </a:solidFill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Initial State Probabilities </a:t>
            </a:r>
            <a:r>
              <a:rPr lang="en-US" sz="2800">
                <a:solidFill>
                  <a:srgbClr val="FFFF00"/>
                </a:solidFill>
              </a:rPr>
              <a:t>π</a:t>
            </a:r>
            <a:endParaRPr/>
          </a:p>
        </p:txBody>
      </p:sp>
      <p:sp>
        <p:nvSpPr>
          <p:cNvPr id="525" name="Google Shape;525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26" name="Google Shape;526;p26"/>
          <p:cNvGrpSpPr/>
          <p:nvPr/>
        </p:nvGrpSpPr>
        <p:grpSpPr>
          <a:xfrm>
            <a:off x="5927434" y="3480732"/>
            <a:ext cx="2987966" cy="2022163"/>
            <a:chOff x="4939164" y="4402408"/>
            <a:chExt cx="4087763" cy="2043501"/>
          </a:xfrm>
        </p:grpSpPr>
        <p:pic>
          <p:nvPicPr>
            <p:cNvPr id="527" name="Google Shape;52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39164" y="4500636"/>
              <a:ext cx="4087763" cy="18557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8" name="Google Shape;528;p26"/>
            <p:cNvCxnSpPr/>
            <p:nvPr/>
          </p:nvCxnSpPr>
          <p:spPr>
            <a:xfrm>
              <a:off x="5608320" y="5415280"/>
              <a:ext cx="2275840" cy="2032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pic>
          <p:nvPicPr>
            <p:cNvPr id="529" name="Google Shape;52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549366" y="4406242"/>
              <a:ext cx="210868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6562066" y="6238875"/>
              <a:ext cx="210868" cy="2032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31" name="Google Shape;531;p26"/>
          <p:cNvGraphicFramePr/>
          <p:nvPr/>
        </p:nvGraphicFramePr>
        <p:xfrm>
          <a:off x="650426" y="21030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305425"/>
                <a:gridCol w="305425"/>
                <a:gridCol w="305425"/>
                <a:gridCol w="305425"/>
                <a:gridCol w="305425"/>
              </a:tblGrid>
              <a:tr h="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</a:rPr>
                        <a:t>F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32" name="Google Shape;532;p26"/>
          <p:cNvGraphicFramePr/>
          <p:nvPr/>
        </p:nvGraphicFramePr>
        <p:xfrm>
          <a:off x="2291066" y="21030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305425"/>
                <a:gridCol w="305425"/>
                <a:gridCol w="305425"/>
                <a:gridCol w="305425"/>
                <a:gridCol w="305425"/>
              </a:tblGrid>
              <a:tr h="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</a:rPr>
                        <a:t>B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33" name="Google Shape;533;p26"/>
          <p:cNvGraphicFramePr/>
          <p:nvPr/>
        </p:nvGraphicFramePr>
        <p:xfrm>
          <a:off x="3928765" y="21195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305425"/>
                <a:gridCol w="305425"/>
                <a:gridCol w="305425"/>
                <a:gridCol w="305425"/>
                <a:gridCol w="305425"/>
              </a:tblGrid>
              <a:tr h="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</a:rPr>
                        <a:t>T</a:t>
                      </a:r>
                      <a:endParaRPr sz="16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34" name="Google Shape;534;p26"/>
          <p:cNvGraphicFramePr/>
          <p:nvPr/>
        </p:nvGraphicFramePr>
        <p:xfrm>
          <a:off x="704057" y="40132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20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rgbClr val="FF0000"/>
                          </a:solidFill>
                        </a:rPr>
                        <a:t>θ</a:t>
                      </a:r>
                      <a:endParaRPr sz="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Rose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Volcano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Nothing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7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35" name="Google Shape;535;p26"/>
          <p:cNvGraphicFramePr/>
          <p:nvPr/>
        </p:nvGraphicFramePr>
        <p:xfrm>
          <a:off x="715657" y="55028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305425"/>
                <a:gridCol w="305425"/>
                <a:gridCol w="305425"/>
                <a:gridCol w="305425"/>
                <a:gridCol w="305425"/>
              </a:tblGrid>
              <a:tr h="14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rgbClr val="FF0000"/>
                          </a:solidFill>
                        </a:rPr>
                        <a:t>π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S3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3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45725" marB="45725" marR="91450" marL="91450">
                    <a:solidFill>
                      <a:srgbClr val="FBF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.25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.25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.25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.25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36" name="Google Shape;536;p26"/>
          <p:cNvSpPr txBox="1"/>
          <p:nvPr/>
        </p:nvSpPr>
        <p:spPr>
          <a:xfrm>
            <a:off x="3048000" y="5739114"/>
            <a:ext cx="5383580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may add rewards to states (e.g., prefer to see rose)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Experience and State Sequence</a:t>
            </a:r>
            <a:endParaRPr/>
          </a:p>
        </p:txBody>
      </p:sp>
      <p:sp>
        <p:nvSpPr>
          <p:cNvPr id="542" name="Google Shape;542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Char char="•"/>
            </a:pPr>
            <a:r>
              <a:rPr b="1" lang="en-US">
                <a:solidFill>
                  <a:srgbClr val="800000"/>
                </a:solidFill>
              </a:rPr>
              <a:t>E</a:t>
            </a:r>
            <a:r>
              <a:rPr b="1" baseline="-25000" lang="en-US">
                <a:solidFill>
                  <a:srgbClr val="800000"/>
                </a:solidFill>
              </a:rPr>
              <a:t>1:T</a:t>
            </a:r>
            <a:r>
              <a:rPr lang="en-US">
                <a:solidFill>
                  <a:srgbClr val="800000"/>
                </a:solidFill>
              </a:rPr>
              <a:t> </a:t>
            </a:r>
            <a:r>
              <a:rPr lang="en-US"/>
              <a:t>is an experience which is a sequence of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{observe</a:t>
            </a:r>
            <a:r>
              <a:rPr baseline="-25000" lang="en-US"/>
              <a:t>1</a:t>
            </a:r>
            <a:r>
              <a:rPr lang="en-US"/>
              <a:t>, act</a:t>
            </a:r>
            <a:r>
              <a:rPr baseline="-25000" lang="en-US"/>
              <a:t>1</a:t>
            </a:r>
            <a:r>
              <a:rPr lang="en-US"/>
              <a:t>, observe</a:t>
            </a:r>
            <a:r>
              <a:rPr baseline="-25000" lang="en-US"/>
              <a:t>2</a:t>
            </a:r>
            <a:r>
              <a:rPr lang="en-US"/>
              <a:t>, act</a:t>
            </a:r>
            <a:r>
              <a:rPr baseline="-25000" lang="en-US"/>
              <a:t>2</a:t>
            </a:r>
            <a:r>
              <a:rPr lang="en-US"/>
              <a:t>, …., act</a:t>
            </a:r>
            <a:r>
              <a:rPr baseline="-25000" lang="en-US"/>
              <a:t>T-1</a:t>
            </a:r>
            <a:r>
              <a:rPr lang="en-US"/>
              <a:t>, observe</a:t>
            </a:r>
            <a:r>
              <a:rPr baseline="-25000" lang="en-US"/>
              <a:t>T</a:t>
            </a:r>
            <a:r>
              <a:rPr lang="en-US"/>
              <a:t>}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800"/>
              <a:buChar char="–"/>
            </a:pPr>
            <a:r>
              <a:rPr b="1" lang="en-US">
                <a:solidFill>
                  <a:srgbClr val="800000"/>
                </a:solidFill>
              </a:rPr>
              <a:t>E</a:t>
            </a:r>
            <a:r>
              <a:rPr b="1" baseline="-25000" lang="en-US">
                <a:solidFill>
                  <a:srgbClr val="800000"/>
                </a:solidFill>
              </a:rPr>
              <a:t>1:T</a:t>
            </a:r>
            <a:r>
              <a:rPr lang="en-US">
                <a:solidFill>
                  <a:srgbClr val="800000"/>
                </a:solidFill>
              </a:rPr>
              <a:t> = {o</a:t>
            </a:r>
            <a:r>
              <a:rPr baseline="-25000" lang="en-US">
                <a:solidFill>
                  <a:srgbClr val="800000"/>
                </a:solidFill>
              </a:rPr>
              <a:t>1</a:t>
            </a:r>
            <a:r>
              <a:rPr lang="en-US">
                <a:solidFill>
                  <a:srgbClr val="800000"/>
                </a:solidFill>
              </a:rPr>
              <a:t>, </a:t>
            </a:r>
            <a:r>
              <a:rPr i="1" lang="en-US">
                <a:solidFill>
                  <a:srgbClr val="800000"/>
                </a:solidFill>
              </a:rPr>
              <a:t>a</a:t>
            </a:r>
            <a:r>
              <a:rPr baseline="-25000" lang="en-US">
                <a:solidFill>
                  <a:srgbClr val="800000"/>
                </a:solidFill>
              </a:rPr>
              <a:t>1</a:t>
            </a:r>
            <a:r>
              <a:rPr lang="en-US">
                <a:solidFill>
                  <a:srgbClr val="800000"/>
                </a:solidFill>
              </a:rPr>
              <a:t>, o</a:t>
            </a:r>
            <a:r>
              <a:rPr baseline="-25000" lang="en-US">
                <a:solidFill>
                  <a:srgbClr val="800000"/>
                </a:solidFill>
              </a:rPr>
              <a:t>2</a:t>
            </a:r>
            <a:r>
              <a:rPr lang="en-US">
                <a:solidFill>
                  <a:srgbClr val="800000"/>
                </a:solidFill>
              </a:rPr>
              <a:t>, </a:t>
            </a:r>
            <a:r>
              <a:rPr i="1" lang="en-US">
                <a:solidFill>
                  <a:srgbClr val="800000"/>
                </a:solidFill>
              </a:rPr>
              <a:t>a</a:t>
            </a:r>
            <a:r>
              <a:rPr baseline="-25000" lang="en-US">
                <a:solidFill>
                  <a:srgbClr val="800000"/>
                </a:solidFill>
              </a:rPr>
              <a:t>2</a:t>
            </a:r>
            <a:r>
              <a:rPr lang="en-US">
                <a:solidFill>
                  <a:srgbClr val="800000"/>
                </a:solidFill>
              </a:rPr>
              <a:t>, o</a:t>
            </a:r>
            <a:r>
              <a:rPr baseline="-25000" lang="en-US">
                <a:solidFill>
                  <a:srgbClr val="800000"/>
                </a:solidFill>
              </a:rPr>
              <a:t>3</a:t>
            </a:r>
            <a:r>
              <a:rPr lang="en-US">
                <a:solidFill>
                  <a:srgbClr val="800000"/>
                </a:solidFill>
              </a:rPr>
              <a:t>, …, o</a:t>
            </a:r>
            <a:r>
              <a:rPr baseline="-25000" lang="en-US">
                <a:solidFill>
                  <a:srgbClr val="800000"/>
                </a:solidFill>
              </a:rPr>
              <a:t>T-1</a:t>
            </a:r>
            <a:r>
              <a:rPr lang="en-US">
                <a:solidFill>
                  <a:srgbClr val="800000"/>
                </a:solidFill>
              </a:rPr>
              <a:t>,</a:t>
            </a:r>
            <a:r>
              <a:rPr baseline="-25000" lang="en-US">
                <a:solidFill>
                  <a:srgbClr val="800000"/>
                </a:solidFill>
              </a:rPr>
              <a:t> </a:t>
            </a:r>
            <a:r>
              <a:rPr i="1" lang="en-US">
                <a:solidFill>
                  <a:srgbClr val="800000"/>
                </a:solidFill>
              </a:rPr>
              <a:t>a</a:t>
            </a:r>
            <a:r>
              <a:rPr baseline="-25000" lang="en-US">
                <a:solidFill>
                  <a:srgbClr val="800000"/>
                </a:solidFill>
              </a:rPr>
              <a:t>T-1</a:t>
            </a:r>
            <a:r>
              <a:rPr lang="en-US">
                <a:solidFill>
                  <a:srgbClr val="800000"/>
                </a:solidFill>
              </a:rPr>
              <a:t>,</a:t>
            </a:r>
            <a:r>
              <a:rPr baseline="-25000" lang="en-US">
                <a:solidFill>
                  <a:srgbClr val="800000"/>
                </a:solidFill>
              </a:rPr>
              <a:t> </a:t>
            </a:r>
            <a:r>
              <a:rPr lang="en-US">
                <a:solidFill>
                  <a:srgbClr val="800000"/>
                </a:solidFill>
              </a:rPr>
              <a:t>o</a:t>
            </a:r>
            <a:r>
              <a:rPr baseline="-25000" lang="en-US">
                <a:solidFill>
                  <a:srgbClr val="800000"/>
                </a:solidFill>
              </a:rPr>
              <a:t>T</a:t>
            </a:r>
            <a:r>
              <a:rPr lang="en-US">
                <a:solidFill>
                  <a:srgbClr val="800000"/>
                </a:solidFill>
              </a:rPr>
              <a:t>}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aseline="-250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00000"/>
              </a:buClr>
              <a:buSzPts val="3200"/>
              <a:buChar char="•"/>
            </a:pPr>
            <a:r>
              <a:rPr b="1" lang="en-US">
                <a:solidFill>
                  <a:srgbClr val="800000"/>
                </a:solidFill>
              </a:rPr>
              <a:t>X</a:t>
            </a:r>
            <a:r>
              <a:rPr b="1" baseline="-25000" lang="en-US">
                <a:solidFill>
                  <a:srgbClr val="800000"/>
                </a:solidFill>
              </a:rPr>
              <a:t>1:T</a:t>
            </a:r>
            <a:r>
              <a:rPr lang="en-US">
                <a:solidFill>
                  <a:srgbClr val="800000"/>
                </a:solidFill>
              </a:rPr>
              <a:t> </a:t>
            </a:r>
            <a:r>
              <a:rPr lang="en-US"/>
              <a:t>is a sequence of states that may be hidden but correspond to the experience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0000"/>
              </a:buClr>
              <a:buSzPts val="2800"/>
              <a:buChar char="–"/>
            </a:pPr>
            <a:r>
              <a:rPr lang="en-US">
                <a:solidFill>
                  <a:srgbClr val="800000"/>
                </a:solidFill>
              </a:rPr>
              <a:t>X</a:t>
            </a:r>
            <a:r>
              <a:rPr baseline="-25000" lang="en-US">
                <a:solidFill>
                  <a:srgbClr val="800000"/>
                </a:solidFill>
              </a:rPr>
              <a:t>1:T</a:t>
            </a:r>
            <a:r>
              <a:rPr lang="en-US">
                <a:solidFill>
                  <a:srgbClr val="800000"/>
                </a:solidFill>
              </a:rPr>
              <a:t> = {X</a:t>
            </a:r>
            <a:r>
              <a:rPr baseline="-25000" lang="en-US">
                <a:solidFill>
                  <a:srgbClr val="800000"/>
                </a:solidFill>
              </a:rPr>
              <a:t>1</a:t>
            </a:r>
            <a:r>
              <a:rPr lang="en-US">
                <a:solidFill>
                  <a:srgbClr val="800000"/>
                </a:solidFill>
              </a:rPr>
              <a:t>, X</a:t>
            </a:r>
            <a:r>
              <a:rPr baseline="-25000" lang="en-US">
                <a:solidFill>
                  <a:srgbClr val="800000"/>
                </a:solidFill>
              </a:rPr>
              <a:t>2</a:t>
            </a:r>
            <a:r>
              <a:rPr lang="en-US">
                <a:solidFill>
                  <a:srgbClr val="800000"/>
                </a:solidFill>
              </a:rPr>
              <a:t>, X</a:t>
            </a:r>
            <a:r>
              <a:rPr baseline="-25000" lang="en-US">
                <a:solidFill>
                  <a:srgbClr val="800000"/>
                </a:solidFill>
              </a:rPr>
              <a:t>3</a:t>
            </a:r>
            <a:r>
              <a:rPr lang="en-US">
                <a:solidFill>
                  <a:srgbClr val="800000"/>
                </a:solidFill>
              </a:rPr>
              <a:t>, …, X</a:t>
            </a:r>
            <a:r>
              <a:rPr baseline="-25000" lang="en-US">
                <a:solidFill>
                  <a:srgbClr val="800000"/>
                </a:solidFill>
              </a:rPr>
              <a:t>T-1</a:t>
            </a:r>
            <a:r>
              <a:rPr lang="en-US">
                <a:solidFill>
                  <a:srgbClr val="800000"/>
                </a:solidFill>
              </a:rPr>
              <a:t>, X</a:t>
            </a:r>
            <a:r>
              <a:rPr baseline="-25000" lang="en-US">
                <a:solidFill>
                  <a:srgbClr val="800000"/>
                </a:solidFill>
              </a:rPr>
              <a:t>T</a:t>
            </a:r>
            <a:r>
              <a:rPr lang="en-US">
                <a:solidFill>
                  <a:srgbClr val="800000"/>
                </a:solidFill>
              </a:rPr>
              <a:t>}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3" name="Google Shape;54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Little Prince Example</a:t>
            </a:r>
            <a:endParaRPr/>
          </a:p>
        </p:txBody>
      </p:sp>
      <p:sp>
        <p:nvSpPr>
          <p:cNvPr id="549" name="Google Shape;549;p28"/>
          <p:cNvSpPr txBox="1"/>
          <p:nvPr>
            <p:ph idx="1" type="body"/>
          </p:nvPr>
        </p:nvSpPr>
        <p:spPr>
          <a:xfrm>
            <a:off x="457199" y="1600200"/>
            <a:ext cx="84164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From an “</a:t>
            </a:r>
            <a:r>
              <a:rPr i="1" lang="en-US" sz="3200"/>
              <a:t>experience” </a:t>
            </a:r>
            <a:r>
              <a:rPr lang="en-US" sz="3200"/>
              <a:t>(time</a:t>
            </a:r>
            <a:r>
              <a:rPr baseline="-25000" lang="en-US" sz="3200"/>
              <a:t>1</a:t>
            </a:r>
            <a:r>
              <a:rPr lang="en-US" sz="3200"/>
              <a:t> through time</a:t>
            </a:r>
            <a:r>
              <a:rPr baseline="-25000" i="1" lang="en-US" sz="3200"/>
              <a:t>t</a:t>
            </a:r>
            <a:r>
              <a:rPr lang="en-US" sz="3200"/>
              <a:t>)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/>
              <a:t>Infer the most likely “</a:t>
            </a:r>
            <a:r>
              <a:rPr i="1" lang="en-US" sz="3200"/>
              <a:t>sequence of states”</a:t>
            </a:r>
            <a:endParaRPr/>
          </a:p>
        </p:txBody>
      </p:sp>
      <p:sp>
        <p:nvSpPr>
          <p:cNvPr id="550" name="Google Shape;55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28"/>
          <p:cNvSpPr txBox="1"/>
          <p:nvPr/>
        </p:nvSpPr>
        <p:spPr>
          <a:xfrm rot="-5400000">
            <a:off x="850214" y="4789755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8"/>
          <p:cNvSpPr txBox="1"/>
          <p:nvPr/>
        </p:nvSpPr>
        <p:spPr>
          <a:xfrm rot="-5400000">
            <a:off x="2590220" y="4789755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8"/>
          <p:cNvSpPr txBox="1"/>
          <p:nvPr/>
        </p:nvSpPr>
        <p:spPr>
          <a:xfrm rot="-5400000">
            <a:off x="4597695" y="4789755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8"/>
          <p:cNvSpPr txBox="1"/>
          <p:nvPr/>
        </p:nvSpPr>
        <p:spPr>
          <a:xfrm rot="-5400000">
            <a:off x="6106869" y="4789755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8"/>
          <p:cNvSpPr txBox="1"/>
          <p:nvPr/>
        </p:nvSpPr>
        <p:spPr>
          <a:xfrm>
            <a:off x="3969010" y="4847765"/>
            <a:ext cx="518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p28"/>
          <p:cNvGrpSpPr/>
          <p:nvPr/>
        </p:nvGrpSpPr>
        <p:grpSpPr>
          <a:xfrm>
            <a:off x="1912528" y="4348751"/>
            <a:ext cx="1278341" cy="1476369"/>
            <a:chOff x="1839256" y="4214430"/>
            <a:chExt cx="1278341" cy="1476369"/>
          </a:xfrm>
        </p:grpSpPr>
        <p:cxnSp>
          <p:nvCxnSpPr>
            <p:cNvPr id="557" name="Google Shape;557;p28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58" name="Google Shape;558;p28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59" name="Google Shape;559;p28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0" name="Google Shape;560;p28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1" name="Google Shape;561;p28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2" name="Google Shape;562;p28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3" name="Google Shape;563;p28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4" name="Google Shape;564;p28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5" name="Google Shape;565;p28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6" name="Google Shape;566;p28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7" name="Google Shape;567;p28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8" name="Google Shape;568;p28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69" name="Google Shape;569;p28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0" name="Google Shape;570;p28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571" name="Google Shape;571;p28"/>
          <p:cNvGrpSpPr/>
          <p:nvPr/>
        </p:nvGrpSpPr>
        <p:grpSpPr>
          <a:xfrm>
            <a:off x="5550101" y="4324329"/>
            <a:ext cx="1278341" cy="1476369"/>
            <a:chOff x="1839256" y="4214430"/>
            <a:chExt cx="1278341" cy="1476369"/>
          </a:xfrm>
        </p:grpSpPr>
        <p:cxnSp>
          <p:nvCxnSpPr>
            <p:cNvPr id="572" name="Google Shape;572;p28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3" name="Google Shape;573;p28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4" name="Google Shape;574;p28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5" name="Google Shape;575;p28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6" name="Google Shape;576;p28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7" name="Google Shape;577;p28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8" name="Google Shape;578;p28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79" name="Google Shape;579;p28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0" name="Google Shape;580;p28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1" name="Google Shape;581;p28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2" name="Google Shape;582;p28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3" name="Google Shape;583;p28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4" name="Google Shape;584;p28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5" name="Google Shape;585;p28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586" name="Google Shape;586;p28"/>
          <p:cNvGrpSpPr/>
          <p:nvPr/>
        </p:nvGrpSpPr>
        <p:grpSpPr>
          <a:xfrm>
            <a:off x="3652535" y="4376578"/>
            <a:ext cx="621788" cy="1476369"/>
            <a:chOff x="1839256" y="4214430"/>
            <a:chExt cx="1278341" cy="1476369"/>
          </a:xfrm>
        </p:grpSpPr>
        <p:cxnSp>
          <p:nvCxnSpPr>
            <p:cNvPr id="587" name="Google Shape;587;p28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8" name="Google Shape;588;p28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89" name="Google Shape;589;p28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0" name="Google Shape;590;p28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1" name="Google Shape;591;p28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2" name="Google Shape;592;p28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3" name="Google Shape;593;p28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4" name="Google Shape;594;p28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5" name="Google Shape;595;p28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6" name="Google Shape;596;p28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7" name="Google Shape;597;p28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8" name="Google Shape;598;p28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599" name="Google Shape;599;p28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0" name="Google Shape;600;p28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601" name="Google Shape;601;p28"/>
          <p:cNvGrpSpPr/>
          <p:nvPr/>
        </p:nvGrpSpPr>
        <p:grpSpPr>
          <a:xfrm>
            <a:off x="4684224" y="4324329"/>
            <a:ext cx="621788" cy="1476369"/>
            <a:chOff x="1839256" y="4214430"/>
            <a:chExt cx="1278341" cy="1476369"/>
          </a:xfrm>
        </p:grpSpPr>
        <p:cxnSp>
          <p:nvCxnSpPr>
            <p:cNvPr id="602" name="Google Shape;602;p28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3" name="Google Shape;603;p28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4" name="Google Shape;604;p28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5" name="Google Shape;605;p28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6" name="Google Shape;606;p28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7" name="Google Shape;607;p28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8" name="Google Shape;608;p28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09" name="Google Shape;609;p28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0" name="Google Shape;610;p28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1" name="Google Shape;611;p28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2" name="Google Shape;612;p28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3" name="Google Shape;613;p28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4" name="Google Shape;614;p28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15" name="Google Shape;615;p28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616" name="Google Shape;616;p28"/>
          <p:cNvSpPr/>
          <p:nvPr/>
        </p:nvSpPr>
        <p:spPr>
          <a:xfrm>
            <a:off x="1563182" y="3760986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8"/>
          <p:cNvSpPr/>
          <p:nvPr/>
        </p:nvSpPr>
        <p:spPr>
          <a:xfrm>
            <a:off x="3278764" y="3760986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8"/>
          <p:cNvSpPr/>
          <p:nvPr/>
        </p:nvSpPr>
        <p:spPr>
          <a:xfrm>
            <a:off x="5258208" y="3760986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8"/>
          <p:cNvSpPr/>
          <p:nvPr/>
        </p:nvSpPr>
        <p:spPr>
          <a:xfrm>
            <a:off x="6785288" y="3760986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8"/>
          <p:cNvSpPr txBox="1"/>
          <p:nvPr/>
        </p:nvSpPr>
        <p:spPr>
          <a:xfrm>
            <a:off x="1143000" y="6019800"/>
            <a:ext cx="6950040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Find the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“best sequence of (hidden) states”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that support the experience!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/>
          <p:nvPr/>
        </p:nvSpPr>
        <p:spPr>
          <a:xfrm>
            <a:off x="554895" y="3188233"/>
            <a:ext cx="7876969" cy="560543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forward, {.}, …, turn, …, {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bwd, {</a:t>
            </a: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volcano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baseline="-2500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Action and Sensor Models (review)</a:t>
            </a:r>
            <a:endParaRPr/>
          </a:p>
        </p:txBody>
      </p:sp>
      <p:sp>
        <p:nvSpPr>
          <p:cNvPr id="627" name="Google Shape;62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29"/>
          <p:cNvSpPr/>
          <p:nvPr/>
        </p:nvSpPr>
        <p:spPr>
          <a:xfrm>
            <a:off x="502431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9"/>
          <p:cNvSpPr/>
          <p:nvPr/>
        </p:nvSpPr>
        <p:spPr>
          <a:xfrm>
            <a:off x="756884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s94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Google Shape;630;p29"/>
          <p:cNvCxnSpPr>
            <a:stCxn id="628" idx="6"/>
            <a:endCxn id="629" idx="2"/>
          </p:cNvCxnSpPr>
          <p:nvPr/>
        </p:nvCxnSpPr>
        <p:spPr>
          <a:xfrm>
            <a:off x="5762626" y="2761836"/>
            <a:ext cx="1806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31" name="Google Shape;631;p29"/>
          <p:cNvSpPr txBox="1"/>
          <p:nvPr/>
        </p:nvSpPr>
        <p:spPr>
          <a:xfrm>
            <a:off x="6323743" y="2377862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9"/>
          <p:cNvSpPr/>
          <p:nvPr/>
        </p:nvSpPr>
        <p:spPr>
          <a:xfrm>
            <a:off x="4419600" y="2133600"/>
            <a:ext cx="604713" cy="62823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9"/>
          <p:cNvSpPr/>
          <p:nvPr/>
        </p:nvSpPr>
        <p:spPr>
          <a:xfrm>
            <a:off x="7307812" y="1639549"/>
            <a:ext cx="738313" cy="738313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9"/>
          <p:cNvSpPr/>
          <p:nvPr/>
        </p:nvSpPr>
        <p:spPr>
          <a:xfrm>
            <a:off x="4972549" y="1639549"/>
            <a:ext cx="738313" cy="738313"/>
          </a:xfrm>
          <a:prstGeom prst="ellipse">
            <a:avLst/>
          </a:prstGeom>
          <a:solidFill>
            <a:srgbClr val="9F2936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9"/>
          <p:cNvSpPr/>
          <p:nvPr/>
        </p:nvSpPr>
        <p:spPr>
          <a:xfrm>
            <a:off x="8104219" y="1981200"/>
            <a:ext cx="582582" cy="519213"/>
          </a:xfrm>
          <a:prstGeom prst="ellipse">
            <a:avLst/>
          </a:prstGeom>
          <a:solidFill>
            <a:srgbClr val="CCFFCC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9"/>
          <p:cNvSpPr/>
          <p:nvPr/>
        </p:nvSpPr>
        <p:spPr>
          <a:xfrm>
            <a:off x="7199689" y="3657415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29"/>
          <p:cNvCxnSpPr>
            <a:stCxn id="628" idx="5"/>
            <a:endCxn id="636" idx="1"/>
          </p:cNvCxnSpPr>
          <p:nvPr/>
        </p:nvCxnSpPr>
        <p:spPr>
          <a:xfrm>
            <a:off x="5654503" y="3022869"/>
            <a:ext cx="1653300" cy="74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638" name="Google Shape;638;p29"/>
          <p:cNvCxnSpPr>
            <a:stCxn id="628" idx="4"/>
          </p:cNvCxnSpPr>
          <p:nvPr/>
        </p:nvCxnSpPr>
        <p:spPr>
          <a:xfrm>
            <a:off x="5393470" y="3130992"/>
            <a:ext cx="669300" cy="137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39" name="Google Shape;639;p29"/>
          <p:cNvSpPr txBox="1"/>
          <p:nvPr/>
        </p:nvSpPr>
        <p:spPr>
          <a:xfrm>
            <a:off x="6323743" y="3022869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9"/>
          <p:cNvSpPr txBox="1"/>
          <p:nvPr/>
        </p:nvSpPr>
        <p:spPr>
          <a:xfrm>
            <a:off x="5710862" y="3580872"/>
            <a:ext cx="412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9"/>
          <p:cNvSpPr txBox="1"/>
          <p:nvPr/>
        </p:nvSpPr>
        <p:spPr>
          <a:xfrm>
            <a:off x="226076" y="3200400"/>
            <a:ext cx="63906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Percepts (observations)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States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Appearance: states -&gt;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Transitions: (states, actions) -&gt; 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Current State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9"/>
          <p:cNvSpPr txBox="1"/>
          <p:nvPr/>
        </p:nvSpPr>
        <p:spPr>
          <a:xfrm>
            <a:off x="3962400" y="5562600"/>
            <a:ext cx="4432975" cy="64633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about the goals?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 Key Question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457200" y="1348512"/>
            <a:ext cx="8229600" cy="2481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all search and game playing problems, what is the key information that you wish to have for finding the optimal solution?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What you wish to have but may not always have?</a:t>
            </a:r>
            <a:endParaRPr/>
          </a:p>
        </p:txBody>
      </p:sp>
      <p:grpSp>
        <p:nvGrpSpPr>
          <p:cNvPr id="105" name="Google Shape;105;p3"/>
          <p:cNvGrpSpPr/>
          <p:nvPr/>
        </p:nvGrpSpPr>
        <p:grpSpPr>
          <a:xfrm>
            <a:off x="2544317" y="3505124"/>
            <a:ext cx="3436007" cy="3149305"/>
            <a:chOff x="2628399" y="3799414"/>
            <a:chExt cx="3436007" cy="3149305"/>
          </a:xfrm>
        </p:grpSpPr>
        <p:pic>
          <p:nvPicPr>
            <p:cNvPr id="106" name="Google Shape;10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28399" y="3799414"/>
              <a:ext cx="3436007" cy="165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3"/>
            <p:cNvSpPr/>
            <p:nvPr/>
          </p:nvSpPr>
          <p:spPr>
            <a:xfrm>
              <a:off x="3231931" y="6133830"/>
              <a:ext cx="228600" cy="228600"/>
            </a:xfrm>
            <a:prstGeom prst="smileyFace">
              <a:avLst>
                <a:gd fmla="val 4653" name="adj"/>
              </a:avLst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108278" y="6177874"/>
              <a:ext cx="171450" cy="228600"/>
            </a:xfrm>
            <a:prstGeom prst="lightningBolt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359273" y="6177874"/>
              <a:ext cx="171450" cy="1714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close/>
                  <a:moveTo>
                    <a:pt x="4198" y="6106"/>
                  </a:moveTo>
                  <a:cubicBezTo>
                    <a:pt x="3223" y="7477"/>
                    <a:pt x="2699" y="9117"/>
                    <a:pt x="2699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3108826" y="6394721"/>
              <a:ext cx="47481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+1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3992918" y="6394721"/>
              <a:ext cx="53893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5143473" y="6347786"/>
              <a:ext cx="60305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draw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3"/>
            <p:cNvCxnSpPr/>
            <p:nvPr/>
          </p:nvCxnSpPr>
          <p:spPr>
            <a:xfrm flipH="1">
              <a:off x="3346231" y="5461285"/>
              <a:ext cx="114300" cy="529612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4135866" y="5398391"/>
              <a:ext cx="58137" cy="62310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115" name="Google Shape;115;p3"/>
            <p:cNvCxnSpPr/>
            <p:nvPr/>
          </p:nvCxnSpPr>
          <p:spPr>
            <a:xfrm flipH="1">
              <a:off x="3473607" y="5429639"/>
              <a:ext cx="1494392" cy="561258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5386861" y="5397392"/>
              <a:ext cx="58137" cy="623101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117" name="Google Shape;117;p3"/>
            <p:cNvSpPr txBox="1"/>
            <p:nvPr/>
          </p:nvSpPr>
          <p:spPr>
            <a:xfrm>
              <a:off x="3529536" y="4278671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4194003" y="4274130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4997439" y="4281313"/>
              <a:ext cx="2920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Utility Value of States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Utility Value ⬄ Goal Information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8" name="Google Shape;648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502431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0"/>
          <p:cNvSpPr/>
          <p:nvPr/>
        </p:nvSpPr>
        <p:spPr>
          <a:xfrm>
            <a:off x="7568843" y="2392679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1" name="Google Shape;651;p30"/>
          <p:cNvCxnSpPr>
            <a:stCxn id="649" idx="6"/>
            <a:endCxn id="650" idx="2"/>
          </p:cNvCxnSpPr>
          <p:nvPr/>
        </p:nvCxnSpPr>
        <p:spPr>
          <a:xfrm>
            <a:off x="5762626" y="2761836"/>
            <a:ext cx="18063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52" name="Google Shape;652;p30"/>
          <p:cNvSpPr/>
          <p:nvPr/>
        </p:nvSpPr>
        <p:spPr>
          <a:xfrm>
            <a:off x="4472277" y="2209800"/>
            <a:ext cx="552036" cy="55203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0"/>
          <p:cNvSpPr/>
          <p:nvPr/>
        </p:nvSpPr>
        <p:spPr>
          <a:xfrm>
            <a:off x="7307812" y="1639549"/>
            <a:ext cx="738313" cy="738313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0"/>
          <p:cNvSpPr/>
          <p:nvPr/>
        </p:nvSpPr>
        <p:spPr>
          <a:xfrm>
            <a:off x="4972549" y="1639549"/>
            <a:ext cx="738313" cy="738313"/>
          </a:xfrm>
          <a:prstGeom prst="ellipse">
            <a:avLst/>
          </a:prstGeom>
          <a:solidFill>
            <a:srgbClr val="9F293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0"/>
          <p:cNvSpPr/>
          <p:nvPr/>
        </p:nvSpPr>
        <p:spPr>
          <a:xfrm>
            <a:off x="8104218" y="1905000"/>
            <a:ext cx="595413" cy="595413"/>
          </a:xfrm>
          <a:prstGeom prst="ellipse">
            <a:avLst/>
          </a:prstGeom>
          <a:solidFill>
            <a:srgbClr val="CCFF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0"/>
          <p:cNvSpPr/>
          <p:nvPr/>
        </p:nvSpPr>
        <p:spPr>
          <a:xfrm>
            <a:off x="7199689" y="3657415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7" name="Google Shape;657;p30"/>
          <p:cNvCxnSpPr>
            <a:endCxn id="656" idx="1"/>
          </p:cNvCxnSpPr>
          <p:nvPr/>
        </p:nvCxnSpPr>
        <p:spPr>
          <a:xfrm>
            <a:off x="6044212" y="2812738"/>
            <a:ext cx="1263600" cy="95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658" name="Google Shape;658;p30"/>
          <p:cNvCxnSpPr/>
          <p:nvPr/>
        </p:nvCxnSpPr>
        <p:spPr>
          <a:xfrm>
            <a:off x="6037053" y="2812363"/>
            <a:ext cx="514611" cy="9531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59" name="Google Shape;659;p30"/>
          <p:cNvSpPr txBox="1"/>
          <p:nvPr/>
        </p:nvSpPr>
        <p:spPr>
          <a:xfrm>
            <a:off x="5710862" y="2417855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0"/>
          <p:cNvSpPr txBox="1"/>
          <p:nvPr/>
        </p:nvSpPr>
        <p:spPr>
          <a:xfrm>
            <a:off x="58756" y="2776653"/>
            <a:ext cx="9085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Percepts (observations)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States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Appearance: states -&gt; observations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Transitions: (states, actions) -&gt; 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Current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1" i="0" lang="en-US" sz="2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Rewards</a:t>
            </a:r>
            <a:r>
              <a:rPr b="1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2800" u="none" cap="none" strike="noStrike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R(s) or R(s,a) (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related to the goals, given to the agent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(8) </a:t>
            </a:r>
            <a:r>
              <a:rPr b="1" i="0" lang="en-US" sz="2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Utility Value </a:t>
            </a:r>
            <a:r>
              <a:rPr b="0" i="0" lang="en-US" sz="2800" u="none" cap="none" strike="noStrike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of States</a:t>
            </a:r>
            <a:r>
              <a:rPr b="0" i="0" lang="en-US" sz="2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good for the goals, must compute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0"/>
          <p:cNvSpPr txBox="1"/>
          <p:nvPr/>
        </p:nvSpPr>
        <p:spPr>
          <a:xfrm>
            <a:off x="7010400" y="4343400"/>
            <a:ext cx="11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U(s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)=0.4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0"/>
          <p:cNvSpPr txBox="1"/>
          <p:nvPr/>
        </p:nvSpPr>
        <p:spPr>
          <a:xfrm>
            <a:off x="7467600" y="3048000"/>
            <a:ext cx="11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U(s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)=0.2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0"/>
          <p:cNvSpPr txBox="1"/>
          <p:nvPr/>
        </p:nvSpPr>
        <p:spPr>
          <a:xfrm>
            <a:off x="3810000" y="2743200"/>
            <a:ext cx="11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U(s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)=0.4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30"/>
          <p:cNvCxnSpPr>
            <a:stCxn id="649" idx="4"/>
          </p:cNvCxnSpPr>
          <p:nvPr/>
        </p:nvCxnSpPr>
        <p:spPr>
          <a:xfrm>
            <a:off x="5393470" y="3130992"/>
            <a:ext cx="0" cy="526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665" name="Google Shape;665;p30"/>
          <p:cNvSpPr txBox="1"/>
          <p:nvPr/>
        </p:nvSpPr>
        <p:spPr>
          <a:xfrm>
            <a:off x="5337546" y="3071837"/>
            <a:ext cx="3818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30"/>
          <p:cNvCxnSpPr/>
          <p:nvPr/>
        </p:nvCxnSpPr>
        <p:spPr>
          <a:xfrm flipH="1">
            <a:off x="5024313" y="3394203"/>
            <a:ext cx="369156" cy="17931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667" name="Google Shape;667;p30"/>
          <p:cNvCxnSpPr/>
          <p:nvPr/>
        </p:nvCxnSpPr>
        <p:spPr>
          <a:xfrm>
            <a:off x="5393469" y="3417332"/>
            <a:ext cx="317393" cy="15618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1"/>
          <p:cNvSpPr txBox="1"/>
          <p:nvPr>
            <p:ph idx="1" type="body"/>
          </p:nvPr>
        </p:nvSpPr>
        <p:spPr>
          <a:xfrm>
            <a:off x="783019" y="1222849"/>
            <a:ext cx="8066141" cy="1652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Three types of rewards for agents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/>
              <a:t>Being at a state R(s),                      e.g., holding an ice cream</a:t>
            </a:r>
            <a:endParaRPr sz="1800">
              <a:solidFill>
                <a:srgbClr val="FF0000"/>
              </a:solidFill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/>
              <a:t>Do an action on a state R(s, a),    e.g., eating the ice cream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/>
              <a:t>Making a transition R(s, a, s’),      e.g., feeling good after eating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 state may have a Utility Value U(s) or V(s)</a:t>
            </a:r>
            <a:endParaRPr/>
          </a:p>
        </p:txBody>
      </p:sp>
      <p:graphicFrame>
        <p:nvGraphicFramePr>
          <p:cNvPr id="673" name="Google Shape;673;p31"/>
          <p:cNvGraphicFramePr/>
          <p:nvPr/>
        </p:nvGraphicFramePr>
        <p:xfrm>
          <a:off x="5282658" y="38064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746600"/>
                <a:gridCol w="1006775"/>
                <a:gridCol w="823725"/>
              </a:tblGrid>
              <a:tr h="4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i="1" lang="en-US" sz="1800" u="none" cap="none" strike="noStrike"/>
                        <a:t>X</a:t>
                      </a:r>
                      <a:r>
                        <a:rPr baseline="-25000" i="1" lang="en-US" sz="1800" u="none" cap="none" strike="noStrike"/>
                        <a:t>t</a:t>
                      </a:r>
                      <a:endParaRPr baseline="-25000" i="1" sz="1800" u="none" cap="none" strike="noStrike"/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Reward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Utility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+1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0.0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7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-1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0.0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</a:rPr>
                        <a:t>Else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-0.04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0.0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74" name="Google Shape;67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Rewards and Utilities</a:t>
            </a:r>
            <a:endParaRPr/>
          </a:p>
        </p:txBody>
      </p:sp>
      <p:pic>
        <p:nvPicPr>
          <p:cNvPr id="675" name="Google Shape;6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62" y="3252695"/>
            <a:ext cx="4071097" cy="30244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6" name="Google Shape;676;p31"/>
          <p:cNvSpPr txBox="1"/>
          <p:nvPr/>
        </p:nvSpPr>
        <p:spPr>
          <a:xfrm>
            <a:off x="5239844" y="3241254"/>
            <a:ext cx="29562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 and Utility for R2D2: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1"/>
          <p:cNvSpPr txBox="1"/>
          <p:nvPr/>
        </p:nvSpPr>
        <p:spPr>
          <a:xfrm>
            <a:off x="6049754" y="6191854"/>
            <a:ext cx="7226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1"/>
          <p:cNvSpPr txBox="1"/>
          <p:nvPr/>
        </p:nvSpPr>
        <p:spPr>
          <a:xfrm>
            <a:off x="6979564" y="6191854"/>
            <a:ext cx="14593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learned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1"/>
          <p:cNvSpPr/>
          <p:nvPr/>
        </p:nvSpPr>
        <p:spPr>
          <a:xfrm flipH="1" rot="10800000">
            <a:off x="7327392" y="5729362"/>
            <a:ext cx="256032" cy="46354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1"/>
          <p:cNvSpPr/>
          <p:nvPr/>
        </p:nvSpPr>
        <p:spPr>
          <a:xfrm flipH="1" rot="10800000">
            <a:off x="6307875" y="5772174"/>
            <a:ext cx="256032" cy="463544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2"/>
          <p:cNvSpPr txBox="1"/>
          <p:nvPr>
            <p:ph idx="1" type="body"/>
          </p:nvPr>
        </p:nvSpPr>
        <p:spPr>
          <a:xfrm>
            <a:off x="698937" y="1417638"/>
            <a:ext cx="8015125" cy="1705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Three types of rewards for agents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Being at a state R(s),                      e.g., holding an ice cream</a:t>
            </a:r>
            <a:endParaRPr sz="2000">
              <a:solidFill>
                <a:srgbClr val="FF0000"/>
              </a:solidFill>
            </a:endParaRPr>
          </a:p>
          <a:p>
            <a:pPr indent="-457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Do an action on a state R(s, a),    e.g., eating the ice cream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/>
              <a:t>Making a transition R(s, a, s’),      e.g., feeling good after eating</a:t>
            </a:r>
            <a:endParaRPr/>
          </a:p>
        </p:txBody>
      </p:sp>
      <p:sp>
        <p:nvSpPr>
          <p:cNvPr id="686" name="Google Shape;68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Rewards (caution, 3 types)</a:t>
            </a:r>
            <a:endParaRPr/>
          </a:p>
        </p:txBody>
      </p:sp>
      <p:grpSp>
        <p:nvGrpSpPr>
          <p:cNvPr id="687" name="Google Shape;687;p32"/>
          <p:cNvGrpSpPr/>
          <p:nvPr/>
        </p:nvGrpSpPr>
        <p:grpSpPr>
          <a:xfrm>
            <a:off x="599359" y="3830634"/>
            <a:ext cx="1714182" cy="1399289"/>
            <a:chOff x="167306" y="3951357"/>
            <a:chExt cx="1714182" cy="1399289"/>
          </a:xfrm>
        </p:grpSpPr>
        <p:grpSp>
          <p:nvGrpSpPr>
            <p:cNvPr id="688" name="Google Shape;688;p32"/>
            <p:cNvGrpSpPr/>
            <p:nvPr/>
          </p:nvGrpSpPr>
          <p:grpSpPr>
            <a:xfrm>
              <a:off x="635875" y="4213134"/>
              <a:ext cx="1245613" cy="738313"/>
              <a:chOff x="635875" y="4213134"/>
              <a:chExt cx="1245613" cy="738313"/>
            </a:xfrm>
          </p:grpSpPr>
          <p:sp>
            <p:nvSpPr>
              <p:cNvPr id="689" name="Google Shape;689;p32"/>
              <p:cNvSpPr/>
              <p:nvPr/>
            </p:nvSpPr>
            <p:spPr>
              <a:xfrm>
                <a:off x="635875" y="4213134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0" name="Google Shape;690;p32"/>
              <p:cNvCxnSpPr>
                <a:stCxn id="689" idx="6"/>
              </p:cNvCxnSpPr>
              <p:nvPr/>
            </p:nvCxnSpPr>
            <p:spPr>
              <a:xfrm>
                <a:off x="1374188" y="4582291"/>
                <a:ext cx="5073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691" name="Google Shape;691;p32"/>
            <p:cNvSpPr txBox="1"/>
            <p:nvPr/>
          </p:nvSpPr>
          <p:spPr>
            <a:xfrm>
              <a:off x="435147" y="4981314"/>
              <a:ext cx="11047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)=5.0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2" name="Google Shape;692;p32"/>
            <p:cNvCxnSpPr/>
            <p:nvPr/>
          </p:nvCxnSpPr>
          <p:spPr>
            <a:xfrm flipH="1">
              <a:off x="167306" y="4704978"/>
              <a:ext cx="468569" cy="246469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693" name="Google Shape;693;p32"/>
            <p:cNvCxnSpPr>
              <a:stCxn id="689" idx="1"/>
            </p:cNvCxnSpPr>
            <p:nvPr/>
          </p:nvCxnSpPr>
          <p:spPr>
            <a:xfrm rot="10800000">
              <a:off x="456298" y="3951357"/>
              <a:ext cx="287700" cy="3699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694" name="Google Shape;694;p32"/>
          <p:cNvGrpSpPr/>
          <p:nvPr/>
        </p:nvGrpSpPr>
        <p:grpSpPr>
          <a:xfrm>
            <a:off x="5365456" y="3241967"/>
            <a:ext cx="3348607" cy="1987956"/>
            <a:chOff x="5477492" y="3424550"/>
            <a:chExt cx="3348607" cy="1987956"/>
          </a:xfrm>
        </p:grpSpPr>
        <p:grpSp>
          <p:nvGrpSpPr>
            <p:cNvPr id="695" name="Google Shape;695;p32"/>
            <p:cNvGrpSpPr/>
            <p:nvPr/>
          </p:nvGrpSpPr>
          <p:grpSpPr>
            <a:xfrm>
              <a:off x="5477492" y="3424550"/>
              <a:ext cx="3348607" cy="1987956"/>
              <a:chOff x="5770857" y="3499917"/>
              <a:chExt cx="3348607" cy="1987956"/>
            </a:xfrm>
          </p:grpSpPr>
          <p:grpSp>
            <p:nvGrpSpPr>
              <p:cNvPr id="696" name="Google Shape;696;p32"/>
              <p:cNvGrpSpPr/>
              <p:nvPr/>
            </p:nvGrpSpPr>
            <p:grpSpPr>
              <a:xfrm>
                <a:off x="5770857" y="3787867"/>
                <a:ext cx="1639887" cy="1076860"/>
                <a:chOff x="2902762" y="3843802"/>
                <a:chExt cx="1639887" cy="1076860"/>
              </a:xfrm>
            </p:grpSpPr>
            <p:sp>
              <p:nvSpPr>
                <p:cNvPr id="697" name="Google Shape;697;p32"/>
                <p:cNvSpPr txBox="1"/>
                <p:nvPr/>
              </p:nvSpPr>
              <p:spPr>
                <a:xfrm>
                  <a:off x="4074236" y="4120126"/>
                  <a:ext cx="46841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r>
                    <a:rPr b="0" baseline="-2500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98" name="Google Shape;698;p32"/>
                <p:cNvGrpSpPr/>
                <p:nvPr/>
              </p:nvGrpSpPr>
              <p:grpSpPr>
                <a:xfrm>
                  <a:off x="3371331" y="4182349"/>
                  <a:ext cx="1079713" cy="738313"/>
                  <a:chOff x="635875" y="4213134"/>
                  <a:chExt cx="1079713" cy="738313"/>
                </a:xfrm>
              </p:grpSpPr>
              <p:sp>
                <p:nvSpPr>
                  <p:cNvPr id="699" name="Google Shape;699;p32"/>
                  <p:cNvSpPr/>
                  <p:nvPr/>
                </p:nvSpPr>
                <p:spPr>
                  <a:xfrm>
                    <a:off x="635875" y="4213134"/>
                    <a:ext cx="738313" cy="738313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3000">
                      <a:srgbClr val="000000">
                        <a:alpha val="34509"/>
                      </a:srgbClr>
                    </a:outerShdw>
                  </a:effectLst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US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</a:t>
                    </a:r>
                    <a:r>
                      <a:rPr b="0" baseline="-25000" i="0" lang="en-US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23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00" name="Google Shape;700;p32"/>
                  <p:cNvCxnSpPr>
                    <a:stCxn id="699" idx="6"/>
                  </p:cNvCxnSpPr>
                  <p:nvPr/>
                </p:nvCxnSpPr>
                <p:spPr>
                  <a:xfrm>
                    <a:off x="1374188" y="4582291"/>
                    <a:ext cx="341400" cy="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effectLst>
                    <a:outerShdw blurRad="40000" rotWithShape="0" dir="5400000" dist="20000">
                      <a:srgbClr val="000000">
                        <a:alpha val="37254"/>
                      </a:srgbClr>
                    </a:outerShdw>
                  </a:effectLst>
                </p:spPr>
              </p:cxnSp>
            </p:grpSp>
            <p:cxnSp>
              <p:nvCxnSpPr>
                <p:cNvPr id="701" name="Google Shape;701;p32"/>
                <p:cNvCxnSpPr/>
                <p:nvPr/>
              </p:nvCxnSpPr>
              <p:spPr>
                <a:xfrm flipH="1">
                  <a:off x="2902762" y="4674193"/>
                  <a:ext cx="468569" cy="246469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cxnSp>
              <p:nvCxnSpPr>
                <p:cNvPr id="702" name="Google Shape;702;p32"/>
                <p:cNvCxnSpPr>
                  <a:stCxn id="699" idx="1"/>
                </p:cNvCxnSpPr>
                <p:nvPr/>
              </p:nvCxnSpPr>
              <p:spPr>
                <a:xfrm rot="10800000">
                  <a:off x="3191754" y="3920572"/>
                  <a:ext cx="287700" cy="3699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sp>
              <p:nvSpPr>
                <p:cNvPr id="703" name="Google Shape;703;p32"/>
                <p:cNvSpPr txBox="1"/>
                <p:nvPr/>
              </p:nvSpPr>
              <p:spPr>
                <a:xfrm>
                  <a:off x="2919075" y="4398331"/>
                  <a:ext cx="46841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r>
                    <a:rPr b="0" baseline="-2500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32"/>
                <p:cNvSpPr txBox="1"/>
                <p:nvPr/>
              </p:nvSpPr>
              <p:spPr>
                <a:xfrm>
                  <a:off x="3296845" y="3843802"/>
                  <a:ext cx="46841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r>
                    <a:rPr b="0" baseline="-2500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5" name="Google Shape;705;p32"/>
              <p:cNvSpPr/>
              <p:nvPr/>
            </p:nvSpPr>
            <p:spPr>
              <a:xfrm>
                <a:off x="8167816" y="3936638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8381151" y="4749560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36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7427966" y="3499917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08" name="Google Shape;708;p32"/>
              <p:cNvCxnSpPr/>
              <p:nvPr/>
            </p:nvCxnSpPr>
            <p:spPr>
              <a:xfrm flipH="1" rot="10800000">
                <a:off x="7319195" y="4432861"/>
                <a:ext cx="847084" cy="56597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709" name="Google Shape;709;p32"/>
              <p:cNvCxnSpPr/>
              <p:nvPr/>
            </p:nvCxnSpPr>
            <p:spPr>
              <a:xfrm flipH="1" rot="10800000">
                <a:off x="7331273" y="4220542"/>
                <a:ext cx="306237" cy="24061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710" name="Google Shape;710;p32"/>
              <p:cNvCxnSpPr>
                <a:endCxn id="706" idx="1"/>
              </p:cNvCxnSpPr>
              <p:nvPr/>
            </p:nvCxnSpPr>
            <p:spPr>
              <a:xfrm>
                <a:off x="7331274" y="4527083"/>
                <a:ext cx="1158000" cy="3306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711" name="Google Shape;711;p32"/>
            <p:cNvSpPr txBox="1"/>
            <p:nvPr/>
          </p:nvSpPr>
          <p:spPr>
            <a:xfrm>
              <a:off x="6620848" y="4531533"/>
              <a:ext cx="1370888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,a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0.2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,a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,a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36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0.2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32"/>
          <p:cNvGrpSpPr/>
          <p:nvPr/>
        </p:nvGrpSpPr>
        <p:grpSpPr>
          <a:xfrm>
            <a:off x="2373375" y="3514822"/>
            <a:ext cx="2846127" cy="1715101"/>
            <a:chOff x="2459538" y="3527991"/>
            <a:chExt cx="2846127" cy="1715101"/>
          </a:xfrm>
        </p:grpSpPr>
        <p:sp>
          <p:nvSpPr>
            <p:cNvPr id="713" name="Google Shape;713;p32"/>
            <p:cNvSpPr txBox="1"/>
            <p:nvPr/>
          </p:nvSpPr>
          <p:spPr>
            <a:xfrm>
              <a:off x="2459538" y="4935315"/>
              <a:ext cx="1263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a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+5.1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4" name="Google Shape;714;p32"/>
            <p:cNvGrpSpPr/>
            <p:nvPr/>
          </p:nvGrpSpPr>
          <p:grpSpPr>
            <a:xfrm>
              <a:off x="2902762" y="3843802"/>
              <a:ext cx="1714182" cy="1076860"/>
              <a:chOff x="2902762" y="3843802"/>
              <a:chExt cx="1714182" cy="1076860"/>
            </a:xfrm>
          </p:grpSpPr>
          <p:sp>
            <p:nvSpPr>
              <p:cNvPr id="715" name="Google Shape;715;p32"/>
              <p:cNvSpPr txBox="1"/>
              <p:nvPr/>
            </p:nvSpPr>
            <p:spPr>
              <a:xfrm>
                <a:off x="4074236" y="4120126"/>
                <a:ext cx="4684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baseline="-2500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6" name="Google Shape;716;p32"/>
              <p:cNvGrpSpPr/>
              <p:nvPr/>
            </p:nvGrpSpPr>
            <p:grpSpPr>
              <a:xfrm>
                <a:off x="3371331" y="4182349"/>
                <a:ext cx="1245613" cy="738313"/>
                <a:chOff x="635875" y="4213134"/>
                <a:chExt cx="1245613" cy="738313"/>
              </a:xfrm>
            </p:grpSpPr>
            <p:sp>
              <p:nvSpPr>
                <p:cNvPr id="717" name="Google Shape;717;p32"/>
                <p:cNvSpPr/>
                <p:nvPr/>
              </p:nvSpPr>
              <p:spPr>
                <a:xfrm>
                  <a:off x="635875" y="4213134"/>
                  <a:ext cx="738313" cy="738313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718" name="Google Shape;718;p32"/>
                <p:cNvCxnSpPr>
                  <a:stCxn id="717" idx="6"/>
                </p:cNvCxnSpPr>
                <p:nvPr/>
              </p:nvCxnSpPr>
              <p:spPr>
                <a:xfrm>
                  <a:off x="1374188" y="4582291"/>
                  <a:ext cx="5073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</p:grpSp>
          <p:cxnSp>
            <p:nvCxnSpPr>
              <p:cNvPr id="719" name="Google Shape;719;p32"/>
              <p:cNvCxnSpPr/>
              <p:nvPr/>
            </p:nvCxnSpPr>
            <p:spPr>
              <a:xfrm flipH="1">
                <a:off x="2902762" y="4674193"/>
                <a:ext cx="468569" cy="246469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720" name="Google Shape;720;p32"/>
              <p:cNvCxnSpPr>
                <a:stCxn id="717" idx="1"/>
              </p:cNvCxnSpPr>
              <p:nvPr/>
            </p:nvCxnSpPr>
            <p:spPr>
              <a:xfrm rot="10800000">
                <a:off x="3191754" y="3920572"/>
                <a:ext cx="287700" cy="3699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sp>
            <p:nvSpPr>
              <p:cNvPr id="721" name="Google Shape;721;p32"/>
              <p:cNvSpPr txBox="1"/>
              <p:nvPr/>
            </p:nvSpPr>
            <p:spPr>
              <a:xfrm>
                <a:off x="2919075" y="4398331"/>
                <a:ext cx="4684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baseline="-2500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2"/>
              <p:cNvSpPr txBox="1"/>
              <p:nvPr/>
            </p:nvSpPr>
            <p:spPr>
              <a:xfrm>
                <a:off x="3296845" y="3843802"/>
                <a:ext cx="46841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baseline="-2500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3" name="Google Shape;723;p32"/>
            <p:cNvSpPr txBox="1"/>
            <p:nvPr/>
          </p:nvSpPr>
          <p:spPr>
            <a:xfrm>
              <a:off x="4042178" y="4582195"/>
              <a:ext cx="1263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a</a:t>
              </a:r>
              <a:r>
                <a:rPr b="0" baseline="-2500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+7.3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2"/>
            <p:cNvSpPr txBox="1"/>
            <p:nvPr/>
          </p:nvSpPr>
          <p:spPr>
            <a:xfrm>
              <a:off x="2954051" y="3527991"/>
              <a:ext cx="137569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R(s</a:t>
              </a:r>
              <a:r>
                <a:rPr b="0" baseline="-2500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a</a:t>
              </a:r>
              <a:r>
                <a:rPr b="0" baseline="-2500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)= -4.8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32"/>
          <p:cNvSpPr txBox="1"/>
          <p:nvPr/>
        </p:nvSpPr>
        <p:spPr>
          <a:xfrm>
            <a:off x="806702" y="5706556"/>
            <a:ext cx="120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Type I: 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2"/>
          <p:cNvSpPr txBox="1"/>
          <p:nvPr/>
        </p:nvSpPr>
        <p:spPr>
          <a:xfrm>
            <a:off x="3044070" y="5706556"/>
            <a:ext cx="1435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Type II: R(s,a)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2"/>
          <p:cNvSpPr txBox="1"/>
          <p:nvPr/>
        </p:nvSpPr>
        <p:spPr>
          <a:xfrm>
            <a:off x="6432901" y="5706556"/>
            <a:ext cx="16986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Type III: R(s,a,s’)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Reward and Action Example</a:t>
            </a:r>
            <a:endParaRPr/>
          </a:p>
        </p:txBody>
      </p:sp>
      <p:graphicFrame>
        <p:nvGraphicFramePr>
          <p:cNvPr id="733" name="Google Shape;733;p33"/>
          <p:cNvGraphicFramePr/>
          <p:nvPr/>
        </p:nvGraphicFramePr>
        <p:xfrm>
          <a:off x="838200" y="1752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1181100"/>
                <a:gridCol w="1181100"/>
                <a:gridCol w="1181100"/>
                <a:gridCol w="1181100"/>
              </a:tblGrid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(start)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34" name="Google Shape;73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p33"/>
          <p:cNvSpPr txBox="1"/>
          <p:nvPr/>
        </p:nvSpPr>
        <p:spPr>
          <a:xfrm>
            <a:off x="5460125" y="4629825"/>
            <a:ext cx="3647089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Actions: &gt;, &lt;, ^, v,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outcome probability: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0.8 for the intended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0.2 sideways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 bounce back if hits 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 terminal state, the probability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to go anywhere is 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33"/>
          <p:cNvGrpSpPr/>
          <p:nvPr/>
        </p:nvGrpSpPr>
        <p:grpSpPr>
          <a:xfrm>
            <a:off x="6781800" y="2133600"/>
            <a:ext cx="2003618" cy="2186464"/>
            <a:chOff x="6934200" y="2297668"/>
            <a:chExt cx="2003618" cy="2186464"/>
          </a:xfrm>
        </p:grpSpPr>
        <p:sp>
          <p:nvSpPr>
            <p:cNvPr id="737" name="Google Shape;737;p33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3"/>
            <p:cNvSpPr txBox="1"/>
            <p:nvPr/>
          </p:nvSpPr>
          <p:spPr>
            <a:xfrm>
              <a:off x="8458200" y="3200400"/>
              <a:ext cx="4796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3"/>
            <p:cNvSpPr txBox="1"/>
            <p:nvPr/>
          </p:nvSpPr>
          <p:spPr>
            <a:xfrm>
              <a:off x="7391400" y="2297668"/>
              <a:ext cx="47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3"/>
            <p:cNvSpPr txBox="1"/>
            <p:nvPr/>
          </p:nvSpPr>
          <p:spPr>
            <a:xfrm>
              <a:off x="7391400" y="4114800"/>
              <a:ext cx="47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p33"/>
          <p:cNvSpPr txBox="1"/>
          <p:nvPr/>
        </p:nvSpPr>
        <p:spPr>
          <a:xfrm>
            <a:off x="914400" y="4800600"/>
            <a:ext cx="34667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Rewards (not utility) as shown: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Two terminal states: -1, +1 (goal)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-0.04 for all nonterminal 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3"/>
          <p:cNvSpPr/>
          <p:nvPr/>
        </p:nvSpPr>
        <p:spPr>
          <a:xfrm>
            <a:off x="2028497" y="2648607"/>
            <a:ext cx="1171903" cy="78039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State Utility Value Example</a:t>
            </a:r>
            <a:endParaRPr/>
          </a:p>
        </p:txBody>
      </p:sp>
      <p:graphicFrame>
        <p:nvGraphicFramePr>
          <p:cNvPr id="750" name="Google Shape;750;p34"/>
          <p:cNvGraphicFramePr/>
          <p:nvPr/>
        </p:nvGraphicFramePr>
        <p:xfrm>
          <a:off x="838200" y="1752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1181100"/>
                <a:gridCol w="1181100"/>
                <a:gridCol w="1181100"/>
                <a:gridCol w="1181100"/>
              </a:tblGrid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51" name="Google Shape;751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52" name="Google Shape;752;p34"/>
          <p:cNvGrpSpPr/>
          <p:nvPr/>
        </p:nvGrpSpPr>
        <p:grpSpPr>
          <a:xfrm>
            <a:off x="6781800" y="2133600"/>
            <a:ext cx="2003618" cy="2186464"/>
            <a:chOff x="6934200" y="2297668"/>
            <a:chExt cx="2003618" cy="2186464"/>
          </a:xfrm>
        </p:grpSpPr>
        <p:sp>
          <p:nvSpPr>
            <p:cNvPr id="753" name="Google Shape;753;p34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4"/>
            <p:cNvSpPr txBox="1"/>
            <p:nvPr/>
          </p:nvSpPr>
          <p:spPr>
            <a:xfrm>
              <a:off x="8458200" y="3200400"/>
              <a:ext cx="4796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4"/>
            <p:cNvSpPr txBox="1"/>
            <p:nvPr/>
          </p:nvSpPr>
          <p:spPr>
            <a:xfrm>
              <a:off x="7391400" y="2297668"/>
              <a:ext cx="47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4"/>
            <p:cNvSpPr txBox="1"/>
            <p:nvPr/>
          </p:nvSpPr>
          <p:spPr>
            <a:xfrm>
              <a:off x="7391400" y="4114800"/>
              <a:ext cx="4769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34"/>
          <p:cNvSpPr txBox="1"/>
          <p:nvPr/>
        </p:nvSpPr>
        <p:spPr>
          <a:xfrm>
            <a:off x="914400" y="4800600"/>
            <a:ext cx="43274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State Utility Values: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Must be learned or computed by the agent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Initially, could be all 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34"/>
          <p:cNvSpPr/>
          <p:nvPr/>
        </p:nvSpPr>
        <p:spPr>
          <a:xfrm>
            <a:off x="1996966" y="2669628"/>
            <a:ext cx="1203434" cy="75937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5"/>
          <p:cNvSpPr txBox="1"/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Little Prince in Action (</a:t>
            </a:r>
            <a:r>
              <a:rPr lang="en-US">
                <a:solidFill>
                  <a:srgbClr val="FF0000"/>
                </a:solidFill>
              </a:rPr>
              <a:t>PO</a:t>
            </a:r>
            <a:r>
              <a:rPr lang="en-US">
                <a:solidFill>
                  <a:srgbClr val="000000"/>
                </a:solidFill>
              </a:rPr>
              <a:t>MDP)</a:t>
            </a:r>
            <a:endParaRPr/>
          </a:p>
        </p:txBody>
      </p:sp>
      <p:sp>
        <p:nvSpPr>
          <p:cNvPr id="766" name="Google Shape;766;p35"/>
          <p:cNvSpPr txBox="1"/>
          <p:nvPr>
            <p:ph idx="1" type="body"/>
          </p:nvPr>
        </p:nvSpPr>
        <p:spPr>
          <a:xfrm>
            <a:off x="475988" y="4219296"/>
            <a:ext cx="8416471" cy="2137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</a:rPr>
              <a:t>Given: “</a:t>
            </a:r>
            <a:r>
              <a:rPr i="1" lang="en-US" sz="3200">
                <a:solidFill>
                  <a:srgbClr val="000000"/>
                </a:solidFill>
              </a:rPr>
              <a:t>experience” </a:t>
            </a:r>
            <a:r>
              <a:rPr b="1" lang="en-US" sz="3200">
                <a:solidFill>
                  <a:srgbClr val="000000"/>
                </a:solidFill>
              </a:rPr>
              <a:t>E</a:t>
            </a:r>
            <a:r>
              <a:rPr baseline="-25000" lang="en-US" sz="3200">
                <a:solidFill>
                  <a:srgbClr val="000000"/>
                </a:solidFill>
              </a:rPr>
              <a:t>1:T</a:t>
            </a:r>
            <a:r>
              <a:rPr i="1" lang="en-US" sz="3200">
                <a:solidFill>
                  <a:srgbClr val="000000"/>
                </a:solidFill>
              </a:rPr>
              <a:t> </a:t>
            </a:r>
            <a:r>
              <a:rPr lang="en-US" sz="3200">
                <a:solidFill>
                  <a:srgbClr val="000000"/>
                </a:solidFill>
              </a:rPr>
              <a:t>(time 1 through T)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</a:rPr>
              <a:t>Definitions: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400">
                <a:solidFill>
                  <a:srgbClr val="000000"/>
                </a:solidFill>
              </a:rPr>
              <a:t>State S and actions A (Forward, Back, Turn)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400">
                <a:solidFill>
                  <a:srgbClr val="000000"/>
                </a:solidFill>
              </a:rPr>
              <a:t>(Action model) Transition Probabilities Φ</a:t>
            </a:r>
            <a:endParaRPr sz="24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400">
                <a:solidFill>
                  <a:srgbClr val="000000"/>
                </a:solidFill>
              </a:rPr>
              <a:t>(Sensor model) Appearance Probabilities θ (rose, volcano, none)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400">
                <a:solidFill>
                  <a:srgbClr val="000000"/>
                </a:solidFill>
              </a:rPr>
              <a:t>(localization) Initial/current State Probabilities π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Partially Observable</a:t>
            </a:r>
            <a:r>
              <a:rPr lang="en-US">
                <a:solidFill>
                  <a:srgbClr val="000000"/>
                </a:solidFill>
              </a:rPr>
              <a:t>: agent sees only the percepts, not the states</a:t>
            </a:r>
            <a:endParaRPr/>
          </a:p>
          <a:p>
            <a:pPr indent="-200660" lvl="1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767" name="Google Shape;7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" name="Google Shape;768;p35"/>
          <p:cNvSpPr txBox="1"/>
          <p:nvPr/>
        </p:nvSpPr>
        <p:spPr>
          <a:xfrm rot="-5400000">
            <a:off x="850214" y="3019160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5"/>
          <p:cNvSpPr txBox="1"/>
          <p:nvPr/>
        </p:nvSpPr>
        <p:spPr>
          <a:xfrm rot="-5400000">
            <a:off x="2590220" y="3019160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5"/>
          <p:cNvSpPr txBox="1"/>
          <p:nvPr/>
        </p:nvSpPr>
        <p:spPr>
          <a:xfrm rot="-5400000">
            <a:off x="4597695" y="3019160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5"/>
          <p:cNvSpPr txBox="1"/>
          <p:nvPr/>
        </p:nvSpPr>
        <p:spPr>
          <a:xfrm rot="-5400000">
            <a:off x="6106869" y="3019160"/>
            <a:ext cx="16629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    S2    S3     S4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5"/>
          <p:cNvSpPr txBox="1"/>
          <p:nvPr/>
        </p:nvSpPr>
        <p:spPr>
          <a:xfrm>
            <a:off x="3969010" y="3077170"/>
            <a:ext cx="518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3" name="Google Shape;773;p35"/>
          <p:cNvGrpSpPr/>
          <p:nvPr/>
        </p:nvGrpSpPr>
        <p:grpSpPr>
          <a:xfrm>
            <a:off x="1912528" y="2578156"/>
            <a:ext cx="1278341" cy="1476369"/>
            <a:chOff x="1839256" y="4214430"/>
            <a:chExt cx="1278341" cy="1476369"/>
          </a:xfrm>
        </p:grpSpPr>
        <p:cxnSp>
          <p:nvCxnSpPr>
            <p:cNvPr id="774" name="Google Shape;774;p3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75" name="Google Shape;775;p3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76" name="Google Shape;776;p3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77" name="Google Shape;777;p3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78" name="Google Shape;778;p3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79" name="Google Shape;779;p3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0" name="Google Shape;780;p3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1" name="Google Shape;781;p3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2" name="Google Shape;782;p3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3" name="Google Shape;783;p35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4" name="Google Shape;784;p3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5" name="Google Shape;785;p3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6" name="Google Shape;786;p3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87" name="Google Shape;787;p3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788" name="Google Shape;788;p35"/>
          <p:cNvGrpSpPr/>
          <p:nvPr/>
        </p:nvGrpSpPr>
        <p:grpSpPr>
          <a:xfrm>
            <a:off x="5550101" y="2553734"/>
            <a:ext cx="1278341" cy="1476369"/>
            <a:chOff x="1839256" y="4214430"/>
            <a:chExt cx="1278341" cy="1476369"/>
          </a:xfrm>
        </p:grpSpPr>
        <p:cxnSp>
          <p:nvCxnSpPr>
            <p:cNvPr id="789" name="Google Shape;789;p3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0" name="Google Shape;790;p3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1" name="Google Shape;791;p3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2" name="Google Shape;792;p3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3" name="Google Shape;793;p3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4" name="Google Shape;794;p3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5" name="Google Shape;795;p3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6" name="Google Shape;796;p3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7" name="Google Shape;797;p3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8" name="Google Shape;798;p35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799" name="Google Shape;799;p3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0" name="Google Shape;800;p3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1" name="Google Shape;801;p3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2" name="Google Shape;802;p3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803" name="Google Shape;803;p35"/>
          <p:cNvGrpSpPr/>
          <p:nvPr/>
        </p:nvGrpSpPr>
        <p:grpSpPr>
          <a:xfrm>
            <a:off x="3652535" y="2605983"/>
            <a:ext cx="621788" cy="1476369"/>
            <a:chOff x="1839256" y="4214430"/>
            <a:chExt cx="1278341" cy="1476369"/>
          </a:xfrm>
        </p:grpSpPr>
        <p:cxnSp>
          <p:nvCxnSpPr>
            <p:cNvPr id="804" name="Google Shape;804;p3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5" name="Google Shape;805;p3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6" name="Google Shape;806;p3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7" name="Google Shape;807;p3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8" name="Google Shape;808;p3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09" name="Google Shape;809;p3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0" name="Google Shape;810;p3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1" name="Google Shape;811;p3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2" name="Google Shape;812;p3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3" name="Google Shape;813;p35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4" name="Google Shape;814;p3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5" name="Google Shape;815;p3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6" name="Google Shape;816;p3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17" name="Google Shape;817;p3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818" name="Google Shape;818;p35"/>
          <p:cNvGrpSpPr/>
          <p:nvPr/>
        </p:nvGrpSpPr>
        <p:grpSpPr>
          <a:xfrm>
            <a:off x="4684224" y="2553734"/>
            <a:ext cx="621788" cy="1476369"/>
            <a:chOff x="1839256" y="4214430"/>
            <a:chExt cx="1278341" cy="1476369"/>
          </a:xfrm>
        </p:grpSpPr>
        <p:cxnSp>
          <p:nvCxnSpPr>
            <p:cNvPr id="819" name="Google Shape;819;p35"/>
            <p:cNvCxnSpPr/>
            <p:nvPr/>
          </p:nvCxnSpPr>
          <p:spPr>
            <a:xfrm>
              <a:off x="1839256" y="4713444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0" name="Google Shape;820;p35"/>
            <p:cNvCxnSpPr/>
            <p:nvPr/>
          </p:nvCxnSpPr>
          <p:spPr>
            <a:xfrm>
              <a:off x="1839256" y="5191785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1" name="Google Shape;821;p35"/>
            <p:cNvCxnSpPr/>
            <p:nvPr/>
          </p:nvCxnSpPr>
          <p:spPr>
            <a:xfrm>
              <a:off x="1839256" y="5673882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2" name="Google Shape;822;p35"/>
            <p:cNvCxnSpPr/>
            <p:nvPr/>
          </p:nvCxnSpPr>
          <p:spPr>
            <a:xfrm>
              <a:off x="1839256" y="4214430"/>
              <a:ext cx="1278341" cy="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3" name="Google Shape;823;p35"/>
            <p:cNvCxnSpPr/>
            <p:nvPr/>
          </p:nvCxnSpPr>
          <p:spPr>
            <a:xfrm>
              <a:off x="1839256" y="4214430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4" name="Google Shape;824;p35"/>
            <p:cNvCxnSpPr/>
            <p:nvPr/>
          </p:nvCxnSpPr>
          <p:spPr>
            <a:xfrm>
              <a:off x="1839256" y="4692771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5" name="Google Shape;825;p35"/>
            <p:cNvCxnSpPr/>
            <p:nvPr/>
          </p:nvCxnSpPr>
          <p:spPr>
            <a:xfrm>
              <a:off x="1839256" y="5191785"/>
              <a:ext cx="1278341" cy="49901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6" name="Google Shape;826;p35"/>
            <p:cNvCxnSpPr/>
            <p:nvPr/>
          </p:nvCxnSpPr>
          <p:spPr>
            <a:xfrm flipH="1" rot="10800000">
              <a:off x="1839256" y="529957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7" name="Google Shape;827;p35"/>
            <p:cNvCxnSpPr/>
            <p:nvPr/>
          </p:nvCxnSpPr>
          <p:spPr>
            <a:xfrm flipH="1" rot="10800000">
              <a:off x="1839256" y="4817475"/>
              <a:ext cx="1278341" cy="37431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8" name="Google Shape;828;p35"/>
            <p:cNvCxnSpPr/>
            <p:nvPr/>
          </p:nvCxnSpPr>
          <p:spPr>
            <a:xfrm flipH="1" rot="10800000">
              <a:off x="1839256" y="4292402"/>
              <a:ext cx="1278341" cy="374310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29" name="Google Shape;829;p35"/>
            <p:cNvCxnSpPr/>
            <p:nvPr/>
          </p:nvCxnSpPr>
          <p:spPr>
            <a:xfrm flipH="1" rot="10800000">
              <a:off x="1839256" y="4817475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30" name="Google Shape;830;p35"/>
            <p:cNvCxnSpPr/>
            <p:nvPr/>
          </p:nvCxnSpPr>
          <p:spPr>
            <a:xfrm flipH="1" rot="10800000">
              <a:off x="1903766" y="4276778"/>
              <a:ext cx="1177195" cy="856407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31" name="Google Shape;831;p35"/>
            <p:cNvCxnSpPr/>
            <p:nvPr/>
          </p:nvCxnSpPr>
          <p:spPr>
            <a:xfrm>
              <a:off x="1903766" y="4713444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32" name="Google Shape;832;p35"/>
            <p:cNvCxnSpPr/>
            <p:nvPr/>
          </p:nvCxnSpPr>
          <p:spPr>
            <a:xfrm>
              <a:off x="1903766" y="4231347"/>
              <a:ext cx="1177195" cy="960438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833" name="Google Shape;833;p35"/>
          <p:cNvSpPr/>
          <p:nvPr/>
        </p:nvSpPr>
        <p:spPr>
          <a:xfrm>
            <a:off x="1563182" y="1990391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5"/>
          <p:cNvSpPr/>
          <p:nvPr/>
        </p:nvSpPr>
        <p:spPr>
          <a:xfrm>
            <a:off x="3278764" y="1990391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5"/>
          <p:cNvSpPr/>
          <p:nvPr/>
        </p:nvSpPr>
        <p:spPr>
          <a:xfrm>
            <a:off x="5258208" y="1990391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5"/>
          <p:cNvSpPr/>
          <p:nvPr/>
        </p:nvSpPr>
        <p:spPr>
          <a:xfrm>
            <a:off x="6785288" y="1990391"/>
            <a:ext cx="263862" cy="37927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5"/>
          <p:cNvSpPr/>
          <p:nvPr/>
        </p:nvSpPr>
        <p:spPr>
          <a:xfrm>
            <a:off x="908839" y="1417638"/>
            <a:ext cx="7192424" cy="560543"/>
          </a:xfrm>
          <a:prstGeom prst="rect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fward, {</a:t>
            </a:r>
            <a:r>
              <a:rPr b="0" i="0" lang="en-US" sz="2400" u="none" cap="none" strike="noStrike">
                <a:solidFill>
                  <a:srgbClr val="660066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…, turn, {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}, back, {</a:t>
            </a:r>
            <a:r>
              <a:rPr b="0" i="0" lang="en-US" sz="2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volcano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b="0" baseline="-2500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5"/>
          <p:cNvSpPr txBox="1"/>
          <p:nvPr/>
        </p:nvSpPr>
        <p:spPr>
          <a:xfrm rot="-5400000">
            <a:off x="-4937" y="2807072"/>
            <a:ext cx="16028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FFCC"/>
                </a:solidFill>
                <a:latin typeface="Calibri"/>
                <a:ea typeface="Calibri"/>
                <a:cs typeface="Calibri"/>
                <a:sym typeface="Calibri"/>
              </a:rPr>
              <a:t>Partially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FFCC"/>
                </a:solidFill>
                <a:latin typeface="Calibri"/>
                <a:ea typeface="Calibri"/>
                <a:cs typeface="Calibri"/>
                <a:sym typeface="Calibri"/>
              </a:rPr>
              <a:t>Observable</a:t>
            </a:r>
            <a:endParaRPr b="0" i="0" sz="1100" u="none" cap="none" strike="noStrike">
              <a:solidFill>
                <a:srgbClr val="CCFF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5"/>
          <p:cNvSpPr txBox="1"/>
          <p:nvPr/>
        </p:nvSpPr>
        <p:spPr>
          <a:xfrm>
            <a:off x="187159" y="1336852"/>
            <a:ext cx="7360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baseline="-2500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1:T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0" name="Google Shape;840;p35"/>
          <p:cNvCxnSpPr/>
          <p:nvPr/>
        </p:nvCxnSpPr>
        <p:spPr>
          <a:xfrm>
            <a:off x="8208214" y="1684421"/>
            <a:ext cx="815474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841" name="Google Shape;841;p35"/>
          <p:cNvSpPr txBox="1"/>
          <p:nvPr/>
        </p:nvSpPr>
        <p:spPr>
          <a:xfrm>
            <a:off x="8279942" y="1339916"/>
            <a:ext cx="612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State Utility and Decision on Actions</a:t>
            </a:r>
            <a:endParaRPr/>
          </a:p>
        </p:txBody>
      </p:sp>
      <p:sp>
        <p:nvSpPr>
          <p:cNvPr id="847" name="Google Shape;847;p36"/>
          <p:cNvSpPr txBox="1"/>
          <p:nvPr>
            <p:ph idx="1" type="body"/>
          </p:nvPr>
        </p:nvSpPr>
        <p:spPr>
          <a:xfrm>
            <a:off x="263137" y="1600200"/>
            <a:ext cx="842366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Combine the following together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Partially observable action/perception model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E.g., Little Prince Example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Compute state utility values from rewards (goals)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E.g., use Dynamic Programming (next slide)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Bellman equations, Bellman iterations (later slides)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Policy (decide actions based on state utility values)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To gain as much as rewards as you can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>
                <a:solidFill>
                  <a:srgbClr val="000000"/>
                </a:solidFill>
              </a:rPr>
              <a:t>To go to the goals as close as you can </a:t>
            </a:r>
            <a:endParaRPr/>
          </a:p>
        </p:txBody>
      </p:sp>
      <p:sp>
        <p:nvSpPr>
          <p:cNvPr id="848" name="Google Shape;848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000000"/>
                </a:solidFill>
              </a:rPr>
              <a:t>Compute State Values by Dynamic Programming </a:t>
            </a:r>
            <a:br>
              <a:rPr b="1"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(review, from ALFE 6.1.1)</a:t>
            </a:r>
            <a:endParaRPr/>
          </a:p>
        </p:txBody>
      </p:sp>
      <p:sp>
        <p:nvSpPr>
          <p:cNvPr id="854" name="Google Shape;854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855" name="Google Shape;8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167" y="1769868"/>
            <a:ext cx="4240152" cy="1768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037" y="4190360"/>
            <a:ext cx="5466114" cy="90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819" y="3640284"/>
            <a:ext cx="5977667" cy="39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0605" y="5189876"/>
            <a:ext cx="5578303" cy="559283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7"/>
          <p:cNvSpPr txBox="1"/>
          <p:nvPr/>
        </p:nvSpPr>
        <p:spPr>
          <a:xfrm>
            <a:off x="434349" y="1380372"/>
            <a:ext cx="81008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Backward recursion: compute utility/values by backing from the goal* stage by 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7"/>
          <p:cNvSpPr txBox="1"/>
          <p:nvPr/>
        </p:nvSpPr>
        <p:spPr>
          <a:xfrm>
            <a:off x="434349" y="5867400"/>
            <a:ext cx="2974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Backward recursion equation: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1809" y="5867400"/>
            <a:ext cx="4184002" cy="476357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37"/>
          <p:cNvSpPr txBox="1"/>
          <p:nvPr/>
        </p:nvSpPr>
        <p:spPr>
          <a:xfrm>
            <a:off x="6750985" y="2133600"/>
            <a:ext cx="24401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Rewards are given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[R] = R(s,a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from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action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a state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Markov Decision Process (MDP)</a:t>
            </a:r>
            <a:endParaRPr/>
          </a:p>
        </p:txBody>
      </p:sp>
      <p:sp>
        <p:nvSpPr>
          <p:cNvPr id="868" name="Google Shape;86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A MDP consists of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State S and actions A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Initial State s</a:t>
            </a:r>
            <a:r>
              <a:rPr baseline="-25000" lang="en-US">
                <a:solidFill>
                  <a:srgbClr val="000000"/>
                </a:solidFill>
              </a:rPr>
              <a:t>0</a:t>
            </a:r>
            <a:r>
              <a:rPr lang="en-US">
                <a:solidFill>
                  <a:srgbClr val="000000"/>
                </a:solidFill>
              </a:rPr>
              <a:t> Probability Distribution π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Transition Model Φ(s’|s,a)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trike="sngStrike">
                <a:solidFill>
                  <a:srgbClr val="000000"/>
                </a:solidFill>
              </a:rPr>
              <a:t>Sensor Model θ(z|s)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A reward function R(s) 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>
                <a:solidFill>
                  <a:srgbClr val="000000"/>
                </a:solidFill>
              </a:rPr>
              <a:t>Note: A typical MDP has no sensor model</a:t>
            </a:r>
            <a:endParaRPr/>
          </a:p>
        </p:txBody>
      </p:sp>
      <p:sp>
        <p:nvSpPr>
          <p:cNvPr id="869" name="Google Shape;86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Maximum Expected Utility (MEU)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and Rational Agents</a:t>
            </a:r>
            <a:endParaRPr/>
          </a:p>
        </p:txBody>
      </p:sp>
      <p:sp>
        <p:nvSpPr>
          <p:cNvPr id="875" name="Google Shape;875;p39"/>
          <p:cNvSpPr txBox="1"/>
          <p:nvPr>
            <p:ph idx="1" type="body"/>
          </p:nvPr>
        </p:nvSpPr>
        <p:spPr>
          <a:xfrm>
            <a:off x="457200" y="1600200"/>
            <a:ext cx="6629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Every state has a utility value </a:t>
            </a:r>
            <a:r>
              <a:rPr i="1" lang="en-US" sz="2400">
                <a:solidFill>
                  <a:srgbClr val="000000"/>
                </a:solidFill>
              </a:rPr>
              <a:t>U</a:t>
            </a:r>
            <a:r>
              <a:rPr lang="en-US" sz="2400">
                <a:solidFill>
                  <a:srgbClr val="000000"/>
                </a:solidFill>
              </a:rPr>
              <a:t>(</a:t>
            </a:r>
            <a:r>
              <a:rPr i="1" lang="en-US" sz="2400">
                <a:solidFill>
                  <a:srgbClr val="000000"/>
                </a:solidFill>
              </a:rPr>
              <a:t>s</a:t>
            </a:r>
            <a:r>
              <a:rPr lang="en-US" sz="2400">
                <a:solidFill>
                  <a:srgbClr val="000000"/>
                </a:solidFill>
              </a:rPr>
              <a:t>)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The expected utility of an action given the current evidence or observation </a:t>
            </a:r>
            <a:r>
              <a:rPr i="1" lang="en-US" sz="2400">
                <a:solidFill>
                  <a:srgbClr val="000000"/>
                </a:solidFill>
              </a:rPr>
              <a:t>e</a:t>
            </a:r>
            <a:r>
              <a:rPr lang="en-US" sz="2400">
                <a:solidFill>
                  <a:srgbClr val="000000"/>
                </a:solidFill>
              </a:rPr>
              <a:t>, is the average utility value of the outcomes, weighted by the probability that the outcome occurs:</a:t>
            </a:r>
            <a:endParaRPr/>
          </a:p>
          <a:p>
            <a:pPr indent="-19050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1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42900" lvl="1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</a:rPr>
              <a:t>The principle of maximum expected utility (MEU) is that a </a:t>
            </a:r>
            <a:r>
              <a:rPr b="1" lang="en-US" sz="2400">
                <a:solidFill>
                  <a:srgbClr val="FF0000"/>
                </a:solidFill>
              </a:rPr>
              <a:t>rational</a:t>
            </a:r>
            <a:r>
              <a:rPr lang="en-US" sz="2400">
                <a:solidFill>
                  <a:srgbClr val="FF0000"/>
                </a:solidFill>
              </a:rPr>
              <a:t> agent </a:t>
            </a:r>
            <a:r>
              <a:rPr lang="en-US" sz="2400">
                <a:solidFill>
                  <a:srgbClr val="000000"/>
                </a:solidFill>
              </a:rPr>
              <a:t>should choose the action that maximizes its expected utility: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876" name="Google Shape;876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877" name="Google Shape;8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5" y="3657600"/>
            <a:ext cx="5784850" cy="83820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878" name="Google Shape;87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5715000"/>
            <a:ext cx="4240696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879" name="Google Shape;879;p39"/>
          <p:cNvGrpSpPr/>
          <p:nvPr/>
        </p:nvGrpSpPr>
        <p:grpSpPr>
          <a:xfrm>
            <a:off x="6346825" y="3093260"/>
            <a:ext cx="2652731" cy="1402540"/>
            <a:chOff x="6415069" y="3245662"/>
            <a:chExt cx="2652731" cy="1402540"/>
          </a:xfrm>
        </p:grpSpPr>
        <p:grpSp>
          <p:nvGrpSpPr>
            <p:cNvPr id="880" name="Google Shape;880;p39"/>
            <p:cNvGrpSpPr/>
            <p:nvPr/>
          </p:nvGrpSpPr>
          <p:grpSpPr>
            <a:xfrm>
              <a:off x="6415069" y="3245662"/>
              <a:ext cx="2652731" cy="1402540"/>
              <a:chOff x="3810000" y="2207417"/>
              <a:chExt cx="4835840" cy="2556781"/>
            </a:xfrm>
          </p:grpSpPr>
          <p:sp>
            <p:nvSpPr>
              <p:cNvPr id="881" name="Google Shape;881;p39"/>
              <p:cNvSpPr/>
              <p:nvPr/>
            </p:nvSpPr>
            <p:spPr>
              <a:xfrm>
                <a:off x="5024313" y="2392679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7568843" y="2392679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s9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3" name="Google Shape;883;p39"/>
              <p:cNvCxnSpPr>
                <a:stCxn id="881" idx="6"/>
                <a:endCxn id="882" idx="2"/>
              </p:cNvCxnSpPr>
              <p:nvPr/>
            </p:nvCxnSpPr>
            <p:spPr>
              <a:xfrm>
                <a:off x="5762626" y="2761836"/>
                <a:ext cx="18063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538CD5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sp>
            <p:nvSpPr>
              <p:cNvPr id="884" name="Google Shape;884;p39"/>
              <p:cNvSpPr txBox="1"/>
              <p:nvPr/>
            </p:nvSpPr>
            <p:spPr>
              <a:xfrm>
                <a:off x="5708286" y="2207417"/>
                <a:ext cx="617173" cy="561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1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baseline="-25000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9"/>
              <p:cNvSpPr/>
              <p:nvPr/>
            </p:nvSpPr>
            <p:spPr>
              <a:xfrm>
                <a:off x="7162800" y="3657600"/>
                <a:ext cx="738313" cy="738313"/>
              </a:xfrm>
              <a:prstGeom prst="ellipse">
                <a:avLst/>
              </a:prstGeom>
              <a:noFill/>
              <a:ln cap="flat" cmpd="sng" w="9525">
                <a:solidFill>
                  <a:srgbClr val="4A7DBA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509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s7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86" name="Google Shape;886;p39"/>
              <p:cNvCxnSpPr>
                <a:endCxn id="885" idx="1"/>
              </p:cNvCxnSpPr>
              <p:nvPr/>
            </p:nvCxnSpPr>
            <p:spPr>
              <a:xfrm>
                <a:off x="6062823" y="2798523"/>
                <a:ext cx="1208100" cy="96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38CD5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887" name="Google Shape;887;p39"/>
              <p:cNvCxnSpPr/>
              <p:nvPr/>
            </p:nvCxnSpPr>
            <p:spPr>
              <a:xfrm>
                <a:off x="6011715" y="2736747"/>
                <a:ext cx="505208" cy="104330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38CD5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sp>
            <p:nvSpPr>
              <p:cNvPr id="888" name="Google Shape;888;p39"/>
              <p:cNvSpPr txBox="1"/>
              <p:nvPr/>
            </p:nvSpPr>
            <p:spPr>
              <a:xfrm>
                <a:off x="5023182" y="3282192"/>
                <a:ext cx="617173" cy="5610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1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b="0" baseline="-25000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9"/>
              <p:cNvSpPr txBox="1"/>
              <p:nvPr/>
            </p:nvSpPr>
            <p:spPr>
              <a:xfrm>
                <a:off x="7010400" y="4343399"/>
                <a:ext cx="1178240" cy="420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U(s7)=0.4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9"/>
              <p:cNvSpPr txBox="1"/>
              <p:nvPr/>
            </p:nvSpPr>
            <p:spPr>
              <a:xfrm>
                <a:off x="7467600" y="3048000"/>
                <a:ext cx="1178240" cy="420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U(s9)=0.2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9"/>
              <p:cNvSpPr txBox="1"/>
              <p:nvPr/>
            </p:nvSpPr>
            <p:spPr>
              <a:xfrm>
                <a:off x="3810000" y="2743200"/>
                <a:ext cx="1178240" cy="420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U(s2)=0.4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92" name="Google Shape;892;p39"/>
            <p:cNvCxnSpPr/>
            <p:nvPr/>
          </p:nvCxnSpPr>
          <p:spPr>
            <a:xfrm flipH="1">
              <a:off x="6909493" y="3735538"/>
              <a:ext cx="338143" cy="494373"/>
            </a:xfrm>
            <a:prstGeom prst="straightConnector1">
              <a:avLst/>
            </a:prstGeom>
            <a:noFill/>
            <a:ln cap="flat" cmpd="sng" w="38100">
              <a:solidFill>
                <a:srgbClr val="538CD5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93" name="Google Shape;893;p39"/>
            <p:cNvCxnSpPr>
              <a:stCxn id="888" idx="1"/>
            </p:cNvCxnSpPr>
            <p:nvPr/>
          </p:nvCxnSpPr>
          <p:spPr>
            <a:xfrm rot="10800000">
              <a:off x="6738268" y="3937526"/>
              <a:ext cx="342300" cy="516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cxnSp>
          <p:nvCxnSpPr>
            <p:cNvPr id="894" name="Google Shape;894;p39"/>
            <p:cNvCxnSpPr>
              <a:stCxn id="888" idx="1"/>
            </p:cNvCxnSpPr>
            <p:nvPr/>
          </p:nvCxnSpPr>
          <p:spPr>
            <a:xfrm>
              <a:off x="7080568" y="3989126"/>
              <a:ext cx="123300" cy="406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537286" y="279467"/>
            <a:ext cx="8206805" cy="72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The True Future Values</a:t>
            </a:r>
            <a:br>
              <a:rPr lang="en-US" sz="3200"/>
            </a:br>
            <a:r>
              <a:rPr lang="en-US" sz="2400"/>
              <a:t>(Only if we would know them !)</a:t>
            </a:r>
            <a:endParaRPr sz="3200"/>
          </a:p>
        </p:txBody>
      </p:sp>
      <p:sp>
        <p:nvSpPr>
          <p:cNvPr id="125" name="Google Shape;125;p4"/>
          <p:cNvSpPr/>
          <p:nvPr/>
        </p:nvSpPr>
        <p:spPr>
          <a:xfrm>
            <a:off x="513080" y="2832100"/>
            <a:ext cx="622300" cy="622300"/>
          </a:xfrm>
          <a:prstGeom prst="donut">
            <a:avLst>
              <a:gd fmla="val 8472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2482637" y="2861790"/>
            <a:ext cx="743163" cy="592610"/>
          </a:xfrm>
          <a:prstGeom prst="donut">
            <a:avLst>
              <a:gd fmla="val 8472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7839217" y="5071972"/>
            <a:ext cx="904875" cy="622300"/>
          </a:xfrm>
          <a:prstGeom prst="donut">
            <a:avLst>
              <a:gd fmla="val 8472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5767020" y="2861790"/>
            <a:ext cx="810260" cy="622300"/>
          </a:xfrm>
          <a:prstGeom prst="donut">
            <a:avLst>
              <a:gd fmla="val 8472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6705600" y="1384300"/>
            <a:ext cx="741680" cy="622300"/>
          </a:xfrm>
          <a:prstGeom prst="donut">
            <a:avLst>
              <a:gd fmla="val 8472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2605117" y="2425700"/>
            <a:ext cx="620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4"/>
          <p:cNvCxnSpPr>
            <a:stCxn id="126" idx="6"/>
            <a:endCxn id="132" idx="2"/>
          </p:cNvCxnSpPr>
          <p:nvPr/>
        </p:nvCxnSpPr>
        <p:spPr>
          <a:xfrm flipH="1" rot="10800000">
            <a:off x="3225800" y="2477095"/>
            <a:ext cx="930900" cy="681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33" name="Google Shape;133;p4"/>
          <p:cNvCxnSpPr>
            <a:stCxn id="126" idx="6"/>
            <a:endCxn id="134" idx="2"/>
          </p:cNvCxnSpPr>
          <p:nvPr/>
        </p:nvCxnSpPr>
        <p:spPr>
          <a:xfrm flipH="1" rot="10800000">
            <a:off x="3225800" y="3108895"/>
            <a:ext cx="930900" cy="492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35" name="Google Shape;135;p4"/>
          <p:cNvCxnSpPr>
            <a:stCxn id="126" idx="6"/>
            <a:endCxn id="136" idx="2"/>
          </p:cNvCxnSpPr>
          <p:nvPr/>
        </p:nvCxnSpPr>
        <p:spPr>
          <a:xfrm>
            <a:off x="3225800" y="3158095"/>
            <a:ext cx="930900" cy="543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37" name="Google Shape;137;p4"/>
          <p:cNvCxnSpPr>
            <a:stCxn id="125" idx="6"/>
            <a:endCxn id="126" idx="2"/>
          </p:cNvCxnSpPr>
          <p:nvPr/>
        </p:nvCxnSpPr>
        <p:spPr>
          <a:xfrm>
            <a:off x="1135380" y="3143250"/>
            <a:ext cx="1347300" cy="14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38" name="Google Shape;138;p4"/>
          <p:cNvSpPr txBox="1"/>
          <p:nvPr/>
        </p:nvSpPr>
        <p:spPr>
          <a:xfrm>
            <a:off x="965200" y="3437890"/>
            <a:ext cx="210091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 Cost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you know 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4311965" y="4705882"/>
            <a:ext cx="325012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Cost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The true h*(n) is unknown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We can only estimate it by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Can we do better?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156654" y="2229955"/>
            <a:ext cx="658786" cy="494268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4156654" y="2861790"/>
            <a:ext cx="658786" cy="494268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4156654" y="3454400"/>
            <a:ext cx="658786" cy="494268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4"/>
          <p:cNvCxnSpPr>
            <a:stCxn id="132" idx="6"/>
            <a:endCxn id="129" idx="2"/>
          </p:cNvCxnSpPr>
          <p:nvPr/>
        </p:nvCxnSpPr>
        <p:spPr>
          <a:xfrm flipH="1" rot="10800000">
            <a:off x="4815440" y="1695589"/>
            <a:ext cx="1890300" cy="78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1" name="Google Shape;141;p4"/>
          <p:cNvCxnSpPr>
            <a:stCxn id="134" idx="6"/>
            <a:endCxn id="128" idx="2"/>
          </p:cNvCxnSpPr>
          <p:nvPr/>
        </p:nvCxnSpPr>
        <p:spPr>
          <a:xfrm>
            <a:off x="4815440" y="3108924"/>
            <a:ext cx="951600" cy="6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2" name="Google Shape;142;p4"/>
          <p:cNvCxnSpPr>
            <a:stCxn id="136" idx="6"/>
            <a:endCxn id="127" idx="1"/>
          </p:cNvCxnSpPr>
          <p:nvPr/>
        </p:nvCxnSpPr>
        <p:spPr>
          <a:xfrm>
            <a:off x="4815440" y="3701534"/>
            <a:ext cx="3156300" cy="1461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43" name="Google Shape;143;p4"/>
          <p:cNvSpPr txBox="1"/>
          <p:nvPr/>
        </p:nvSpPr>
        <p:spPr>
          <a:xfrm>
            <a:off x="4228335" y="1809870"/>
            <a:ext cx="6123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282538" y="1714084"/>
            <a:ext cx="528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5019998" y="2755272"/>
            <a:ext cx="528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172150" y="4084221"/>
            <a:ext cx="593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3512302" y="2334151"/>
            <a:ext cx="3342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641820" y="2749717"/>
            <a:ext cx="3342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3485313" y="3291145"/>
            <a:ext cx="3770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1482930" y="5025431"/>
            <a:ext cx="2100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f(n) =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)+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482930" y="4730552"/>
            <a:ext cx="2100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f(n) =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)+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h*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7439392" y="1510228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6595354" y="2966006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8562838" y="4910211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7165183" y="3748141"/>
            <a:ext cx="806550" cy="494268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7119857" y="2300764"/>
            <a:ext cx="806550" cy="494268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4"/>
          <p:cNvCxnSpPr>
            <a:stCxn id="136" idx="6"/>
            <a:endCxn id="155" idx="2"/>
          </p:cNvCxnSpPr>
          <p:nvPr/>
        </p:nvCxnSpPr>
        <p:spPr>
          <a:xfrm>
            <a:off x="4815440" y="3701534"/>
            <a:ext cx="2349600" cy="293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58" name="Google Shape;158;p4"/>
          <p:cNvCxnSpPr>
            <a:stCxn id="132" idx="6"/>
            <a:endCxn id="156" idx="2"/>
          </p:cNvCxnSpPr>
          <p:nvPr/>
        </p:nvCxnSpPr>
        <p:spPr>
          <a:xfrm>
            <a:off x="4815440" y="2477089"/>
            <a:ext cx="2304300" cy="708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POMDP: Sensor Model, Belief States</a:t>
            </a:r>
            <a:endParaRPr/>
          </a:p>
        </p:txBody>
      </p:sp>
      <p:sp>
        <p:nvSpPr>
          <p:cNvPr id="900" name="Google Shape;900;p40"/>
          <p:cNvSpPr txBox="1"/>
          <p:nvPr>
            <p:ph idx="1" type="body"/>
          </p:nvPr>
        </p:nvSpPr>
        <p:spPr>
          <a:xfrm>
            <a:off x="381000" y="1493837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400">
                <a:solidFill>
                  <a:srgbClr val="000000"/>
                </a:solidFill>
              </a:rPr>
              <a:t>A Partially Observable MDP (POMDP) is defined as follows: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000">
                <a:solidFill>
                  <a:srgbClr val="000000"/>
                </a:solidFill>
              </a:rPr>
              <a:t>A set of states S (with an initial state s</a:t>
            </a:r>
            <a:r>
              <a:rPr baseline="-25000" lang="en-US" sz="2000">
                <a:solidFill>
                  <a:srgbClr val="000000"/>
                </a:solidFill>
              </a:rPr>
              <a:t>0</a:t>
            </a:r>
            <a:r>
              <a:rPr lang="en-US" sz="2000">
                <a:solidFill>
                  <a:srgbClr val="000000"/>
                </a:solidFill>
              </a:rPr>
              <a:t>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000">
                <a:solidFill>
                  <a:srgbClr val="000000"/>
                </a:solidFill>
              </a:rPr>
              <a:t>A set of Actions: A(s) of actions in each state 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000">
                <a:solidFill>
                  <a:srgbClr val="000000"/>
                </a:solidFill>
              </a:rPr>
              <a:t>A transition model P(s’|s,a), or T(s,a,s’)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000">
                <a:solidFill>
                  <a:srgbClr val="000000"/>
                </a:solidFill>
              </a:rPr>
              <a:t>A reward function R(s), or R(s,a)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 sz="2000">
                <a:solidFill>
                  <a:srgbClr val="FF0000"/>
                </a:solidFill>
              </a:rPr>
              <a:t>A sensor model P(</a:t>
            </a:r>
            <a:r>
              <a:rPr i="1" lang="en-US" sz="2000">
                <a:solidFill>
                  <a:srgbClr val="FF0000"/>
                </a:solidFill>
              </a:rPr>
              <a:t>e</a:t>
            </a:r>
            <a:r>
              <a:rPr lang="en-US" sz="2000">
                <a:solidFill>
                  <a:srgbClr val="FF0000"/>
                </a:solidFill>
              </a:rPr>
              <a:t>|</a:t>
            </a:r>
            <a:r>
              <a:rPr i="1" lang="en-US" sz="2000">
                <a:solidFill>
                  <a:srgbClr val="FF0000"/>
                </a:solidFill>
              </a:rPr>
              <a:t>s</a:t>
            </a:r>
            <a:r>
              <a:rPr lang="en-US" sz="2000">
                <a:solidFill>
                  <a:srgbClr val="FF0000"/>
                </a:solidFill>
              </a:rPr>
              <a:t>)	</a:t>
            </a:r>
            <a:r>
              <a:rPr lang="en-US" sz="2000">
                <a:solidFill>
                  <a:srgbClr val="000000"/>
                </a:solidFill>
              </a:rPr>
              <a:t>				🡸 🡸</a:t>
            </a:r>
            <a:endParaRPr sz="20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 sz="2000">
                <a:solidFill>
                  <a:srgbClr val="FF0000"/>
                </a:solidFill>
              </a:rPr>
              <a:t>A belief of what the current state is </a:t>
            </a:r>
            <a:r>
              <a:rPr i="1" lang="en-US" sz="2000">
                <a:solidFill>
                  <a:srgbClr val="FF0000"/>
                </a:solidFill>
              </a:rPr>
              <a:t>b</a:t>
            </a:r>
            <a:r>
              <a:rPr lang="en-US" sz="2000">
                <a:solidFill>
                  <a:srgbClr val="FF0000"/>
                </a:solidFill>
              </a:rPr>
              <a:t>(</a:t>
            </a:r>
            <a:r>
              <a:rPr i="1" lang="en-US" sz="2000">
                <a:solidFill>
                  <a:srgbClr val="FF0000"/>
                </a:solidFill>
              </a:rPr>
              <a:t>s</a:t>
            </a:r>
            <a:r>
              <a:rPr lang="en-US" sz="2000">
                <a:solidFill>
                  <a:srgbClr val="FF0000"/>
                </a:solidFill>
              </a:rPr>
              <a:t>)	</a:t>
            </a:r>
            <a:r>
              <a:rPr lang="en-US" sz="2000">
                <a:solidFill>
                  <a:srgbClr val="000000"/>
                </a:solidFill>
              </a:rPr>
              <a:t>🡸 🡸</a:t>
            </a:r>
            <a:endParaRPr sz="20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400">
                <a:solidFill>
                  <a:srgbClr val="000000"/>
                </a:solidFill>
              </a:rPr>
              <a:t>Belief States (where am I now? What is my current state?):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 sz="2000">
                <a:solidFill>
                  <a:srgbClr val="000000"/>
                </a:solidFill>
              </a:rPr>
              <a:t>If </a:t>
            </a:r>
            <a:r>
              <a:rPr i="1" lang="en-US" sz="2000">
                <a:solidFill>
                  <a:srgbClr val="000000"/>
                </a:solidFill>
              </a:rPr>
              <a:t>b(s</a:t>
            </a:r>
            <a:r>
              <a:rPr lang="en-US" sz="2000">
                <a:solidFill>
                  <a:srgbClr val="000000"/>
                </a:solidFill>
              </a:rPr>
              <a:t>) was the previous belief state, and the robot does action “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lang="en-US" sz="2000">
                <a:solidFill>
                  <a:srgbClr val="000000"/>
                </a:solidFill>
              </a:rPr>
              <a:t>” and then perceives a new evidence “</a:t>
            </a:r>
            <a:r>
              <a:rPr i="1" lang="en-US" sz="2000">
                <a:solidFill>
                  <a:srgbClr val="000000"/>
                </a:solidFill>
              </a:rPr>
              <a:t>e</a:t>
            </a:r>
            <a:r>
              <a:rPr lang="en-US" sz="2000">
                <a:solidFill>
                  <a:srgbClr val="000000"/>
                </a:solidFill>
              </a:rPr>
              <a:t>”, then the new belief state: </a:t>
            </a:r>
            <a:br>
              <a:rPr lang="en-US" sz="2000">
                <a:solidFill>
                  <a:srgbClr val="000000"/>
                </a:solidFill>
              </a:rPr>
            </a:br>
            <a:br>
              <a:rPr lang="en-US" sz="2000">
                <a:solidFill>
                  <a:srgbClr val="000000"/>
                </a:solidFill>
              </a:rPr>
            </a:br>
            <a:br>
              <a:rPr lang="en-US" sz="2000">
                <a:solidFill>
                  <a:srgbClr val="000000"/>
                </a:solidFill>
              </a:rPr>
            </a:b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where α is a normalization constant making the belief states sum to 1</a:t>
            </a:r>
            <a:endParaRPr/>
          </a:p>
          <a:p>
            <a:pPr indent="-168275" lvl="1" marL="74295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01" name="Google Shape;901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02" name="Google Shape;9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4889296"/>
            <a:ext cx="4495800" cy="520904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Goals, Rewards, Utilities, Policies</a:t>
            </a:r>
            <a:endParaRPr/>
          </a:p>
        </p:txBody>
      </p:sp>
      <p:sp>
        <p:nvSpPr>
          <p:cNvPr id="908" name="Google Shape;908;p41"/>
          <p:cNvSpPr txBox="1"/>
          <p:nvPr>
            <p:ph idx="1" type="body"/>
          </p:nvPr>
        </p:nvSpPr>
        <p:spPr>
          <a:xfrm>
            <a:off x="990600" y="1524000"/>
            <a:ext cx="784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Goals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Given to the agent from the problem statements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Rewards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Given to the agent, designed based on the goals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Utility values for states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Computed by the agent, based on the rewards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Policies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Computed or learned by the agent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the agent to select its actions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better a policy, the more rewards it collects</a:t>
            </a:r>
            <a:endParaRPr/>
          </a:p>
        </p:txBody>
      </p:sp>
      <p:sp>
        <p:nvSpPr>
          <p:cNvPr id="909" name="Google Shape;909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0" name="Google Shape;910;p41"/>
          <p:cNvSpPr/>
          <p:nvPr/>
        </p:nvSpPr>
        <p:spPr>
          <a:xfrm>
            <a:off x="609600" y="1676400"/>
            <a:ext cx="304800" cy="39624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2"/>
          <p:cNvSpPr txBox="1"/>
          <p:nvPr>
            <p:ph type="title"/>
          </p:nvPr>
        </p:nvSpPr>
        <p:spPr>
          <a:xfrm>
            <a:off x="1524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000000"/>
                </a:solidFill>
              </a:rPr>
              <a:t>Compute Utilities from Rewards over Time</a:t>
            </a:r>
            <a:endParaRPr/>
          </a:p>
        </p:txBody>
      </p:sp>
      <p:sp>
        <p:nvSpPr>
          <p:cNvPr id="916" name="Google Shape;916;p42"/>
          <p:cNvSpPr txBox="1"/>
          <p:nvPr>
            <p:ph idx="1" type="body"/>
          </p:nvPr>
        </p:nvSpPr>
        <p:spPr>
          <a:xfrm>
            <a:off x="343221" y="1371600"/>
            <a:ext cx="855766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Utility Value = sum of all future rewards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Add the rewards as they are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Discount the far-away rewards in the future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The expected future utility value U</a:t>
            </a:r>
            <a:r>
              <a:rPr baseline="30000" lang="en-US">
                <a:solidFill>
                  <a:srgbClr val="000000"/>
                </a:solidFill>
              </a:rPr>
              <a:t>π</a:t>
            </a:r>
            <a:r>
              <a:rPr lang="en-US">
                <a:solidFill>
                  <a:srgbClr val="000000"/>
                </a:solidFill>
              </a:rPr>
              <a:t>(s) obtained by executing a policy </a:t>
            </a:r>
            <a:r>
              <a:rPr i="1" lang="en-US">
                <a:solidFill>
                  <a:srgbClr val="000000"/>
                </a:solidFill>
              </a:rPr>
              <a:t>π</a:t>
            </a:r>
            <a:r>
              <a:rPr lang="en-US">
                <a:solidFill>
                  <a:srgbClr val="000000"/>
                </a:solidFill>
              </a:rPr>
              <a:t> starting from </a:t>
            </a:r>
            <a:r>
              <a:rPr i="1" lang="en-US">
                <a:solidFill>
                  <a:srgbClr val="000000"/>
                </a:solidFill>
              </a:rPr>
              <a:t>s</a:t>
            </a:r>
            <a:endParaRPr/>
          </a:p>
        </p:txBody>
      </p:sp>
      <p:sp>
        <p:nvSpPr>
          <p:cNvPr id="917" name="Google Shape;91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18" name="Google Shape;9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514600"/>
            <a:ext cx="6400800" cy="49236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19" name="Google Shape;9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505200"/>
            <a:ext cx="7086600" cy="5625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0" name="Google Shape;9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5334000"/>
            <a:ext cx="3513137" cy="11287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1" name="Google Shape;92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3175" y="5662614"/>
            <a:ext cx="2947988" cy="78263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22" name="Google Shape;922;p42"/>
          <p:cNvSpPr txBox="1"/>
          <p:nvPr/>
        </p:nvSpPr>
        <p:spPr>
          <a:xfrm>
            <a:off x="5257800" y="5191423"/>
            <a:ext cx="25215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Optimal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Compute Utilities (example)</a:t>
            </a:r>
            <a:endParaRPr/>
          </a:p>
        </p:txBody>
      </p:sp>
      <p:graphicFrame>
        <p:nvGraphicFramePr>
          <p:cNvPr id="928" name="Google Shape;928;p43"/>
          <p:cNvGraphicFramePr/>
          <p:nvPr/>
        </p:nvGraphicFramePr>
        <p:xfrm>
          <a:off x="3886200" y="1676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1181100"/>
                <a:gridCol w="1181100"/>
                <a:gridCol w="1181100"/>
                <a:gridCol w="1181100"/>
              </a:tblGrid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0.812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0.868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0.918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0.762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0.660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0.705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0.655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0.611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0.388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29" name="Google Shape;92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30" name="Google Shape;930;p43"/>
          <p:cNvSpPr txBox="1"/>
          <p:nvPr/>
        </p:nvSpPr>
        <p:spPr>
          <a:xfrm>
            <a:off x="914400" y="5257800"/>
            <a:ext cx="58801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the rewards in all nonterminal state are  R(s) = - 0.04,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 utilities using a future discount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(we will see how these utilities are computed)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09800"/>
            <a:ext cx="3187700" cy="181091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3"/>
          <p:cNvSpPr/>
          <p:nvPr/>
        </p:nvSpPr>
        <p:spPr>
          <a:xfrm>
            <a:off x="3429000" y="2895600"/>
            <a:ext cx="304800" cy="609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43"/>
          <p:cNvSpPr txBox="1"/>
          <p:nvPr/>
        </p:nvSpPr>
        <p:spPr>
          <a:xfrm>
            <a:off x="838200" y="4191000"/>
            <a:ext cx="16866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Rewards (given)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43"/>
          <p:cNvSpPr txBox="1"/>
          <p:nvPr/>
        </p:nvSpPr>
        <p:spPr>
          <a:xfrm>
            <a:off x="5334000" y="4343400"/>
            <a:ext cx="20563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Utilities (computed)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State Utility Value Iteration</a:t>
            </a:r>
            <a:br>
              <a:rPr b="1"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(improving </a:t>
            </a:r>
            <a:r>
              <a:rPr i="1" lang="en-US" sz="3600">
                <a:solidFill>
                  <a:srgbClr val="000000"/>
                </a:solidFill>
              </a:rPr>
              <a:t>U</a:t>
            </a:r>
            <a:r>
              <a:rPr lang="en-US" sz="3600">
                <a:solidFill>
                  <a:srgbClr val="000000"/>
                </a:solidFill>
              </a:rPr>
              <a:t>(</a:t>
            </a:r>
            <a:r>
              <a:rPr i="1" lang="en-US" sz="3600">
                <a:solidFill>
                  <a:srgbClr val="000000"/>
                </a:solidFill>
              </a:rPr>
              <a:t>s</a:t>
            </a:r>
            <a:r>
              <a:rPr lang="en-US" sz="3600">
                <a:solidFill>
                  <a:srgbClr val="000000"/>
                </a:solidFill>
              </a:rPr>
              <a:t>) every step)</a:t>
            </a:r>
            <a:endParaRPr/>
          </a:p>
        </p:txBody>
      </p:sp>
      <p:sp>
        <p:nvSpPr>
          <p:cNvPr id="940" name="Google Shape;940;p44"/>
          <p:cNvSpPr txBox="1"/>
          <p:nvPr>
            <p:ph idx="1" type="body"/>
          </p:nvPr>
        </p:nvSpPr>
        <p:spPr>
          <a:xfrm>
            <a:off x="304800" y="1570037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i="1" lang="en-US">
                <a:solidFill>
                  <a:srgbClr val="000000"/>
                </a:solidFill>
              </a:rPr>
              <a:t>U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): the expected sum of maximum rewards achievable starting from a particular state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Bellman equations: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For n states, there are n equations must be solved </a:t>
            </a:r>
            <a:r>
              <a:rPr i="1" lang="en-US">
                <a:solidFill>
                  <a:srgbClr val="000000"/>
                </a:solidFill>
              </a:rPr>
              <a:t>simultaneously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Bellman iteration:</a:t>
            </a:r>
            <a:r>
              <a:rPr i="1"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Converge to </a:t>
            </a:r>
            <a:r>
              <a:rPr i="1" lang="en-US">
                <a:solidFill>
                  <a:srgbClr val="000000"/>
                </a:solidFill>
              </a:rPr>
              <a:t>U</a:t>
            </a:r>
            <a:r>
              <a:rPr lang="en-US">
                <a:solidFill>
                  <a:srgbClr val="000000"/>
                </a:solidFill>
              </a:rPr>
              <a:t>*(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) step by step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1" name="Google Shape;941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42" name="Google Shape;9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5104" y="5979652"/>
            <a:ext cx="4724400" cy="646884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943" name="Google Shape;94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9125" y="4194510"/>
            <a:ext cx="4664075" cy="69792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944" name="Google Shape;944;p44"/>
          <p:cNvSpPr txBox="1"/>
          <p:nvPr/>
        </p:nvSpPr>
        <p:spPr>
          <a:xfrm>
            <a:off x="7443989" y="5979652"/>
            <a:ext cx="7339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(17.6)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4"/>
          <p:cNvSpPr txBox="1"/>
          <p:nvPr/>
        </p:nvSpPr>
        <p:spPr>
          <a:xfrm>
            <a:off x="7162800" y="4302588"/>
            <a:ext cx="7339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(17.5)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Bellman Iteration Example</a:t>
            </a:r>
            <a:endParaRPr/>
          </a:p>
        </p:txBody>
      </p:sp>
      <p:graphicFrame>
        <p:nvGraphicFramePr>
          <p:cNvPr id="951" name="Google Shape;951;p45"/>
          <p:cNvGraphicFramePr/>
          <p:nvPr/>
        </p:nvGraphicFramePr>
        <p:xfrm>
          <a:off x="685800" y="2351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71500"/>
                <a:gridCol w="571500"/>
                <a:gridCol w="571500"/>
                <a:gridCol w="57150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52" name="Google Shape;95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3" name="Google Shape;953;p45"/>
          <p:cNvSpPr txBox="1"/>
          <p:nvPr/>
        </p:nvSpPr>
        <p:spPr>
          <a:xfrm>
            <a:off x="1066800" y="1894582"/>
            <a:ext cx="135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4" name="Google Shape;954;p45"/>
          <p:cNvGraphicFramePr/>
          <p:nvPr/>
        </p:nvGraphicFramePr>
        <p:xfrm>
          <a:off x="4953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52450"/>
                <a:gridCol w="552450"/>
                <a:gridCol w="552450"/>
                <a:gridCol w="552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1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55" name="Google Shape;955;p45"/>
          <p:cNvSpPr txBox="1"/>
          <p:nvPr/>
        </p:nvSpPr>
        <p:spPr>
          <a:xfrm>
            <a:off x="4861899" y="1437759"/>
            <a:ext cx="2392001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Initial Utility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625" y="3481388"/>
            <a:ext cx="4629150" cy="693737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957" name="Google Shape;957;p45"/>
          <p:cNvSpPr/>
          <p:nvPr/>
        </p:nvSpPr>
        <p:spPr>
          <a:xfrm>
            <a:off x="5867400" y="3124200"/>
            <a:ext cx="457200" cy="3048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45"/>
          <p:cNvSpPr/>
          <p:nvPr/>
        </p:nvSpPr>
        <p:spPr>
          <a:xfrm>
            <a:off x="5867400" y="4267200"/>
            <a:ext cx="457200" cy="381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9" name="Google Shape;959;p45"/>
          <p:cNvGraphicFramePr/>
          <p:nvPr/>
        </p:nvGraphicFramePr>
        <p:xfrm>
          <a:off x="4876800" y="472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628650"/>
                <a:gridCol w="628650"/>
                <a:gridCol w="628650"/>
                <a:gridCol w="62865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0.812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0.868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0.918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0.762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0.660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0.705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0.655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0.611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0.388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60" name="Google Shape;960;p45"/>
          <p:cNvSpPr/>
          <p:nvPr/>
        </p:nvSpPr>
        <p:spPr>
          <a:xfrm>
            <a:off x="609600" y="3723382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probability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T(s, a, s’) = 0.8 for intended, 0.2 for sideways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Gamma      =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4459982"/>
            <a:ext cx="2286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962" name="Google Shape;962;p45"/>
          <p:cNvCxnSpPr/>
          <p:nvPr/>
        </p:nvCxnSpPr>
        <p:spPr>
          <a:xfrm>
            <a:off x="3048000" y="3276600"/>
            <a:ext cx="685800" cy="381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963" name="Google Shape;963;p45"/>
          <p:cNvSpPr txBox="1"/>
          <p:nvPr/>
        </p:nvSpPr>
        <p:spPr>
          <a:xfrm>
            <a:off x="4933959" y="5943600"/>
            <a:ext cx="2377574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Final Utility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45"/>
          <p:cNvGrpSpPr/>
          <p:nvPr/>
        </p:nvGrpSpPr>
        <p:grpSpPr>
          <a:xfrm>
            <a:off x="1042416" y="5105400"/>
            <a:ext cx="1319784" cy="1092302"/>
            <a:chOff x="6934200" y="2297668"/>
            <a:chExt cx="2459196" cy="2389402"/>
          </a:xfrm>
        </p:grpSpPr>
        <p:sp>
          <p:nvSpPr>
            <p:cNvPr id="965" name="Google Shape;965;p45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5"/>
            <p:cNvSpPr txBox="1"/>
            <p:nvPr/>
          </p:nvSpPr>
          <p:spPr>
            <a:xfrm>
              <a:off x="8458201" y="32004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5"/>
            <p:cNvSpPr txBox="1"/>
            <p:nvPr/>
          </p:nvSpPr>
          <p:spPr>
            <a:xfrm>
              <a:off x="7391401" y="2297668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5"/>
            <p:cNvSpPr txBox="1"/>
            <p:nvPr/>
          </p:nvSpPr>
          <p:spPr>
            <a:xfrm>
              <a:off x="7391401" y="41148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5" name="Google Shape;975;p46"/>
          <p:cNvCxnSpPr/>
          <p:nvPr/>
        </p:nvCxnSpPr>
        <p:spPr>
          <a:xfrm>
            <a:off x="6897963" y="2492376"/>
            <a:ext cx="16933" cy="278061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976" name="Google Shape;976;p46"/>
          <p:cNvCxnSpPr/>
          <p:nvPr/>
        </p:nvCxnSpPr>
        <p:spPr>
          <a:xfrm>
            <a:off x="7253563" y="2079248"/>
            <a:ext cx="16933" cy="278061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977" name="Google Shape;977;p46"/>
          <p:cNvSpPr txBox="1"/>
          <p:nvPr>
            <p:ph type="title"/>
          </p:nvPr>
        </p:nvSpPr>
        <p:spPr>
          <a:xfrm>
            <a:off x="274320" y="274638"/>
            <a:ext cx="841248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Bellman Iteration Example (1</a:t>
            </a:r>
            <a:r>
              <a:rPr baseline="30000" lang="en-US">
                <a:solidFill>
                  <a:srgbClr val="000000"/>
                </a:solidFill>
              </a:rPr>
              <a:t>st</a:t>
            </a:r>
            <a:r>
              <a:rPr lang="en-US">
                <a:solidFill>
                  <a:srgbClr val="000000"/>
                </a:solidFill>
              </a:rPr>
              <a:t> iteration)</a:t>
            </a:r>
            <a:endParaRPr/>
          </a:p>
        </p:txBody>
      </p:sp>
      <p:graphicFrame>
        <p:nvGraphicFramePr>
          <p:cNvPr id="978" name="Google Shape;978;p46"/>
          <p:cNvGraphicFramePr/>
          <p:nvPr/>
        </p:nvGraphicFramePr>
        <p:xfrm>
          <a:off x="685800" y="2351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71500"/>
                <a:gridCol w="571500"/>
                <a:gridCol w="571500"/>
                <a:gridCol w="57150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79" name="Google Shape;97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0" name="Google Shape;980;p46"/>
          <p:cNvSpPr txBox="1"/>
          <p:nvPr/>
        </p:nvSpPr>
        <p:spPr>
          <a:xfrm>
            <a:off x="1066800" y="1894582"/>
            <a:ext cx="135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81" name="Google Shape;981;p46"/>
          <p:cNvGraphicFramePr/>
          <p:nvPr/>
        </p:nvGraphicFramePr>
        <p:xfrm>
          <a:off x="4120896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52450"/>
                <a:gridCol w="552450"/>
                <a:gridCol w="552450"/>
                <a:gridCol w="552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1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82" name="Google Shape;982;p46"/>
          <p:cNvSpPr txBox="1"/>
          <p:nvPr/>
        </p:nvSpPr>
        <p:spPr>
          <a:xfrm>
            <a:off x="4223494" y="1447800"/>
            <a:ext cx="2201244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Initial Utilities </a:t>
            </a:r>
            <a:r>
              <a:rPr b="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46"/>
          <p:cNvSpPr/>
          <p:nvPr/>
        </p:nvSpPr>
        <p:spPr>
          <a:xfrm>
            <a:off x="5035296" y="3124200"/>
            <a:ext cx="457200" cy="411162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46"/>
          <p:cNvSpPr/>
          <p:nvPr/>
        </p:nvSpPr>
        <p:spPr>
          <a:xfrm>
            <a:off x="5035296" y="4267200"/>
            <a:ext cx="457200" cy="381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85" name="Google Shape;985;p46"/>
          <p:cNvGraphicFramePr/>
          <p:nvPr/>
        </p:nvGraphicFramePr>
        <p:xfrm>
          <a:off x="4044696" y="472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628650"/>
                <a:gridCol w="628650"/>
                <a:gridCol w="628650"/>
                <a:gridCol w="62865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+1.0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-1.0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86" name="Google Shape;986;p46"/>
          <p:cNvSpPr/>
          <p:nvPr/>
        </p:nvSpPr>
        <p:spPr>
          <a:xfrm>
            <a:off x="609600" y="3723382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probability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T(s, a, s’) = 0.8 for intended, 0.2 for sideways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Gamma      =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4459982"/>
            <a:ext cx="2286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88" name="Google Shape;988;p46"/>
          <p:cNvSpPr txBox="1"/>
          <p:nvPr/>
        </p:nvSpPr>
        <p:spPr>
          <a:xfrm>
            <a:off x="3739896" y="5971143"/>
            <a:ext cx="3766865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Utility Values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after 1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iteration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46"/>
          <p:cNvSpPr txBox="1"/>
          <p:nvPr/>
        </p:nvSpPr>
        <p:spPr>
          <a:xfrm>
            <a:off x="5785471" y="3535362"/>
            <a:ext cx="253620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+1.0 + 1.0*max(0.0*0.0)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-1.0 + 1.0*max(0.0*0.0)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p46"/>
          <p:cNvCxnSpPr/>
          <p:nvPr/>
        </p:nvCxnSpPr>
        <p:spPr>
          <a:xfrm>
            <a:off x="6330696" y="2079248"/>
            <a:ext cx="939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991" name="Google Shape;991;p46"/>
          <p:cNvCxnSpPr/>
          <p:nvPr/>
        </p:nvCxnSpPr>
        <p:spPr>
          <a:xfrm rot="10800000">
            <a:off x="6432296" y="4859867"/>
            <a:ext cx="838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992" name="Google Shape;992;p46"/>
          <p:cNvCxnSpPr/>
          <p:nvPr/>
        </p:nvCxnSpPr>
        <p:spPr>
          <a:xfrm>
            <a:off x="6249566" y="2476500"/>
            <a:ext cx="66533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993" name="Google Shape;993;p46"/>
          <p:cNvCxnSpPr/>
          <p:nvPr/>
        </p:nvCxnSpPr>
        <p:spPr>
          <a:xfrm rot="10800000">
            <a:off x="6432296" y="5257800"/>
            <a:ext cx="482600" cy="1519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grpSp>
        <p:nvGrpSpPr>
          <p:cNvPr id="994" name="Google Shape;994;p46"/>
          <p:cNvGrpSpPr/>
          <p:nvPr/>
        </p:nvGrpSpPr>
        <p:grpSpPr>
          <a:xfrm>
            <a:off x="1042416" y="5105400"/>
            <a:ext cx="1319784" cy="1092302"/>
            <a:chOff x="6934200" y="2297668"/>
            <a:chExt cx="2459196" cy="2389402"/>
          </a:xfrm>
        </p:grpSpPr>
        <p:sp>
          <p:nvSpPr>
            <p:cNvPr id="995" name="Google Shape;995;p46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6"/>
            <p:cNvSpPr txBox="1"/>
            <p:nvPr/>
          </p:nvSpPr>
          <p:spPr>
            <a:xfrm>
              <a:off x="8458201" y="32004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6"/>
            <p:cNvSpPr txBox="1"/>
            <p:nvPr/>
          </p:nvSpPr>
          <p:spPr>
            <a:xfrm>
              <a:off x="7391401" y="2297668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6"/>
            <p:cNvSpPr txBox="1"/>
            <p:nvPr/>
          </p:nvSpPr>
          <p:spPr>
            <a:xfrm>
              <a:off x="7391401" y="41148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6"/>
          <p:cNvSpPr txBox="1"/>
          <p:nvPr/>
        </p:nvSpPr>
        <p:spPr>
          <a:xfrm>
            <a:off x="3310843" y="3671501"/>
            <a:ext cx="2252733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-0.04 + 1.0*max(0.0*0.0)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2" name="Google Shape;1002;p46"/>
          <p:cNvCxnSpPr/>
          <p:nvPr/>
        </p:nvCxnSpPr>
        <p:spPr>
          <a:xfrm>
            <a:off x="3833563" y="2049520"/>
            <a:ext cx="469900" cy="267488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03" name="Google Shape;1003;p46"/>
          <p:cNvCxnSpPr/>
          <p:nvPr/>
        </p:nvCxnSpPr>
        <p:spPr>
          <a:xfrm>
            <a:off x="3833563" y="2079248"/>
            <a:ext cx="4699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8" name="Google Shape;1008;p47"/>
          <p:cNvCxnSpPr/>
          <p:nvPr/>
        </p:nvCxnSpPr>
        <p:spPr>
          <a:xfrm>
            <a:off x="7061200" y="2126654"/>
            <a:ext cx="0" cy="277109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09" name="Google Shape;1009;p47"/>
          <p:cNvCxnSpPr/>
          <p:nvPr/>
        </p:nvCxnSpPr>
        <p:spPr>
          <a:xfrm>
            <a:off x="7391400" y="1704005"/>
            <a:ext cx="25400" cy="284835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010" name="Google Shape;1010;p47"/>
          <p:cNvSpPr txBox="1"/>
          <p:nvPr>
            <p:ph type="title"/>
          </p:nvPr>
        </p:nvSpPr>
        <p:spPr>
          <a:xfrm>
            <a:off x="336296" y="274638"/>
            <a:ext cx="853541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Bellman Iteration Example (2</a:t>
            </a:r>
            <a:r>
              <a:rPr baseline="30000" lang="en-US">
                <a:solidFill>
                  <a:srgbClr val="000000"/>
                </a:solidFill>
              </a:rPr>
              <a:t>nd</a:t>
            </a:r>
            <a:r>
              <a:rPr lang="en-US">
                <a:solidFill>
                  <a:srgbClr val="000000"/>
                </a:solidFill>
              </a:rPr>
              <a:t> iteration)</a:t>
            </a:r>
            <a:endParaRPr/>
          </a:p>
        </p:txBody>
      </p:sp>
      <p:graphicFrame>
        <p:nvGraphicFramePr>
          <p:cNvPr id="1011" name="Google Shape;1011;p47"/>
          <p:cNvGraphicFramePr/>
          <p:nvPr/>
        </p:nvGraphicFramePr>
        <p:xfrm>
          <a:off x="685800" y="2351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71500"/>
                <a:gridCol w="571500"/>
                <a:gridCol w="571500"/>
                <a:gridCol w="57150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12" name="Google Shape;1012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3" name="Google Shape;1013;p47"/>
          <p:cNvSpPr txBox="1"/>
          <p:nvPr/>
        </p:nvSpPr>
        <p:spPr>
          <a:xfrm>
            <a:off x="1066800" y="1894582"/>
            <a:ext cx="135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4" name="Google Shape;1014;p47"/>
          <p:cNvGraphicFramePr/>
          <p:nvPr/>
        </p:nvGraphicFramePr>
        <p:xfrm>
          <a:off x="4267200" y="1639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52450"/>
                <a:gridCol w="552450"/>
                <a:gridCol w="552450"/>
                <a:gridCol w="552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+1.0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-1.0</a:t>
                      </a:r>
                      <a:endParaRPr b="1"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-US" sz="12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15" name="Google Shape;1015;p47"/>
          <p:cNvSpPr/>
          <p:nvPr/>
        </p:nvSpPr>
        <p:spPr>
          <a:xfrm>
            <a:off x="4567420" y="2861305"/>
            <a:ext cx="457200" cy="380999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7"/>
          <p:cNvSpPr/>
          <p:nvPr/>
        </p:nvSpPr>
        <p:spPr>
          <a:xfrm>
            <a:off x="4567420" y="4004306"/>
            <a:ext cx="457200" cy="381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17" name="Google Shape;1017;p47"/>
          <p:cNvGraphicFramePr/>
          <p:nvPr/>
        </p:nvGraphicFramePr>
        <p:xfrm>
          <a:off x="4191000" y="44592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628650"/>
                <a:gridCol w="628650"/>
                <a:gridCol w="628650"/>
                <a:gridCol w="62865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0.752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+1.0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-1.0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?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18" name="Google Shape;1018;p47"/>
          <p:cNvSpPr/>
          <p:nvPr/>
        </p:nvSpPr>
        <p:spPr>
          <a:xfrm>
            <a:off x="609600" y="3723382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probability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T(s, a, s’) = 0.8 for intended, 0.2 for sideways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Gamma      =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9" name="Google Shape;101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4459982"/>
            <a:ext cx="2286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20" name="Google Shape;1020;p47"/>
          <p:cNvSpPr txBox="1"/>
          <p:nvPr/>
        </p:nvSpPr>
        <p:spPr>
          <a:xfrm>
            <a:off x="3950208" y="5705967"/>
            <a:ext cx="3816686" cy="64633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Utility Values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after 2</a:t>
            </a:r>
            <a:r>
              <a:rPr b="0" baseline="3000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iteration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Please fill in the values for “?”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47"/>
          <p:cNvSpPr txBox="1"/>
          <p:nvPr/>
        </p:nvSpPr>
        <p:spPr>
          <a:xfrm>
            <a:off x="5194881" y="3101009"/>
            <a:ext cx="3648691" cy="9541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+1.0 + 1.0*max(0, 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-1.0 + 1.0*max(0, 0,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-.04 + 1.0*max(.8*1-.1*.04-.1*.04, …)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</a:t>
            </a:r>
            <a:r>
              <a:rPr b="0" baseline="-2500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-.04 + 1.0*max(-.8*.04-.1*.04-.1*.04,…)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47"/>
          <p:cNvCxnSpPr/>
          <p:nvPr/>
        </p:nvCxnSpPr>
        <p:spPr>
          <a:xfrm>
            <a:off x="5867400" y="1704005"/>
            <a:ext cx="15494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23" name="Google Shape;1023;p47"/>
          <p:cNvCxnSpPr/>
          <p:nvPr/>
        </p:nvCxnSpPr>
        <p:spPr>
          <a:xfrm rot="10800000">
            <a:off x="5969000" y="4552356"/>
            <a:ext cx="1447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24" name="Google Shape;1024;p47"/>
          <p:cNvCxnSpPr/>
          <p:nvPr/>
        </p:nvCxnSpPr>
        <p:spPr>
          <a:xfrm>
            <a:off x="5867400" y="2126654"/>
            <a:ext cx="1193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25" name="Google Shape;1025;p47"/>
          <p:cNvCxnSpPr/>
          <p:nvPr/>
        </p:nvCxnSpPr>
        <p:spPr>
          <a:xfrm rot="10800000">
            <a:off x="5969000" y="4897751"/>
            <a:ext cx="1092200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grpSp>
        <p:nvGrpSpPr>
          <p:cNvPr id="1026" name="Google Shape;1026;p47"/>
          <p:cNvGrpSpPr/>
          <p:nvPr/>
        </p:nvGrpSpPr>
        <p:grpSpPr>
          <a:xfrm>
            <a:off x="1042416" y="5105400"/>
            <a:ext cx="1319784" cy="1092302"/>
            <a:chOff x="6934200" y="2297668"/>
            <a:chExt cx="2459196" cy="2389402"/>
          </a:xfrm>
        </p:grpSpPr>
        <p:sp>
          <p:nvSpPr>
            <p:cNvPr id="1027" name="Google Shape;1027;p47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7"/>
            <p:cNvSpPr txBox="1"/>
            <p:nvPr/>
          </p:nvSpPr>
          <p:spPr>
            <a:xfrm>
              <a:off x="8458201" y="32004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7"/>
            <p:cNvSpPr txBox="1"/>
            <p:nvPr/>
          </p:nvSpPr>
          <p:spPr>
            <a:xfrm>
              <a:off x="7391401" y="2297668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7"/>
            <p:cNvSpPr txBox="1"/>
            <p:nvPr/>
          </p:nvSpPr>
          <p:spPr>
            <a:xfrm>
              <a:off x="7391401" y="41148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3" name="Google Shape;1033;p47"/>
          <p:cNvSpPr txBox="1"/>
          <p:nvPr/>
        </p:nvSpPr>
        <p:spPr>
          <a:xfrm>
            <a:off x="5242955" y="1253104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47"/>
          <p:cNvSpPr txBox="1"/>
          <p:nvPr/>
        </p:nvSpPr>
        <p:spPr>
          <a:xfrm>
            <a:off x="5221706" y="4094615"/>
            <a:ext cx="410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Bellman Iteration Example</a:t>
            </a:r>
            <a:endParaRPr/>
          </a:p>
        </p:txBody>
      </p:sp>
      <p:graphicFrame>
        <p:nvGraphicFramePr>
          <p:cNvPr id="1040" name="Google Shape;1040;p48"/>
          <p:cNvGraphicFramePr/>
          <p:nvPr/>
        </p:nvGraphicFramePr>
        <p:xfrm>
          <a:off x="685800" y="23517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71500"/>
                <a:gridCol w="571500"/>
                <a:gridCol w="571500"/>
                <a:gridCol w="57150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FF"/>
                          </a:solidFill>
                        </a:rPr>
                        <a:t>-0.04</a:t>
                      </a:r>
                      <a:endParaRPr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1" name="Google Shape;1041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2" name="Google Shape;1042;p48"/>
          <p:cNvSpPr txBox="1"/>
          <p:nvPr/>
        </p:nvSpPr>
        <p:spPr>
          <a:xfrm>
            <a:off x="1066800" y="1894582"/>
            <a:ext cx="135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43" name="Google Shape;1043;p48"/>
          <p:cNvGraphicFramePr/>
          <p:nvPr/>
        </p:nvGraphicFramePr>
        <p:xfrm>
          <a:off x="4953000" y="1905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52450"/>
                <a:gridCol w="552450"/>
                <a:gridCol w="552450"/>
                <a:gridCol w="552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0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b="1"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en-US" sz="1600" u="none" cap="none" strike="noStrike">
                          <a:solidFill>
                            <a:srgbClr val="0000FF"/>
                          </a:solidFill>
                        </a:rPr>
                        <a:t>0.0</a:t>
                      </a:r>
                      <a:endParaRPr sz="16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4" name="Google Shape;1044;p48"/>
          <p:cNvSpPr txBox="1"/>
          <p:nvPr/>
        </p:nvSpPr>
        <p:spPr>
          <a:xfrm>
            <a:off x="5055598" y="1447800"/>
            <a:ext cx="1878602" cy="369332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The Initial Utilities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625" y="3481388"/>
            <a:ext cx="4629150" cy="693737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1046" name="Google Shape;1046;p48"/>
          <p:cNvSpPr/>
          <p:nvPr/>
        </p:nvSpPr>
        <p:spPr>
          <a:xfrm>
            <a:off x="5867400" y="3124200"/>
            <a:ext cx="457200" cy="3048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48"/>
          <p:cNvSpPr/>
          <p:nvPr/>
        </p:nvSpPr>
        <p:spPr>
          <a:xfrm>
            <a:off x="5867400" y="4267200"/>
            <a:ext cx="457200" cy="381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8" name="Google Shape;1048;p48"/>
          <p:cNvGraphicFramePr/>
          <p:nvPr/>
        </p:nvGraphicFramePr>
        <p:xfrm>
          <a:off x="4876800" y="472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628650"/>
                <a:gridCol w="628650"/>
                <a:gridCol w="628650"/>
                <a:gridCol w="628650"/>
              </a:tblGrid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0.812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0.868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0.918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0.762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A2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0.660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400"/>
                        <a:buFont typeface="Calibri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D5B5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0.705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0.655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0.611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-US" sz="1400" u="none" cap="none" strike="noStrike">
                          <a:solidFill>
                            <a:srgbClr val="0000FF"/>
                          </a:solidFill>
                        </a:rPr>
                        <a:t>0.388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49" name="Google Shape;1049;p48"/>
          <p:cNvSpPr/>
          <p:nvPr/>
        </p:nvSpPr>
        <p:spPr>
          <a:xfrm>
            <a:off x="609600" y="3723382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Transaction probability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T(s, a, s’) = 0.8 for intended, 0.2 for sideways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Discount Gamma      =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0" y="4459982"/>
            <a:ext cx="228600" cy="3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1051" name="Google Shape;1051;p48"/>
          <p:cNvCxnSpPr/>
          <p:nvPr/>
        </p:nvCxnSpPr>
        <p:spPr>
          <a:xfrm>
            <a:off x="3048000" y="3276600"/>
            <a:ext cx="685800" cy="381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052" name="Google Shape;1052;p48"/>
          <p:cNvSpPr txBox="1"/>
          <p:nvPr/>
        </p:nvSpPr>
        <p:spPr>
          <a:xfrm>
            <a:off x="2133600" y="5921303"/>
            <a:ext cx="6481133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Please verify these final Utility Values by yourself!!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3" name="Google Shape;1053;p48"/>
          <p:cNvGrpSpPr/>
          <p:nvPr/>
        </p:nvGrpSpPr>
        <p:grpSpPr>
          <a:xfrm>
            <a:off x="685800" y="4876800"/>
            <a:ext cx="1319784" cy="1092302"/>
            <a:chOff x="6934200" y="2297668"/>
            <a:chExt cx="2459196" cy="2389402"/>
          </a:xfrm>
        </p:grpSpPr>
        <p:sp>
          <p:nvSpPr>
            <p:cNvPr id="1054" name="Google Shape;1054;p48"/>
            <p:cNvSpPr/>
            <p:nvPr/>
          </p:nvSpPr>
          <p:spPr>
            <a:xfrm>
              <a:off x="6934200" y="2971800"/>
              <a:ext cx="1600200" cy="8382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Intended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7467600" y="2667000"/>
              <a:ext cx="304800" cy="53340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7467600" y="3581400"/>
              <a:ext cx="304800" cy="5334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 txBox="1"/>
            <p:nvPr/>
          </p:nvSpPr>
          <p:spPr>
            <a:xfrm>
              <a:off x="8458201" y="32004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8"/>
            <p:cNvSpPr txBox="1"/>
            <p:nvPr/>
          </p:nvSpPr>
          <p:spPr>
            <a:xfrm>
              <a:off x="7391401" y="2297668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8"/>
            <p:cNvSpPr txBox="1"/>
            <p:nvPr/>
          </p:nvSpPr>
          <p:spPr>
            <a:xfrm>
              <a:off x="7391401" y="4114800"/>
              <a:ext cx="935195" cy="57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Utility Value Iteration </a:t>
            </a:r>
            <a:br>
              <a:rPr lang="en-US"/>
            </a:br>
            <a:r>
              <a:rPr lang="en-US"/>
              <a:t>(3 types of rewards)</a:t>
            </a:r>
            <a:endParaRPr/>
          </a:p>
        </p:txBody>
      </p:sp>
      <p:sp>
        <p:nvSpPr>
          <p:cNvPr id="1065" name="Google Shape;1065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918" l="-1850" r="0" t="-16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Agent and Environment</a:t>
            </a:r>
            <a:endParaRPr/>
          </a:p>
        </p:txBody>
      </p:sp>
      <p:sp>
        <p:nvSpPr>
          <p:cNvPr id="164" name="Google Shape;164;p5"/>
          <p:cNvSpPr txBox="1"/>
          <p:nvPr>
            <p:ph idx="12" type="sldNum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5" name="Google Shape;165;p5"/>
          <p:cNvGrpSpPr/>
          <p:nvPr/>
        </p:nvGrpSpPr>
        <p:grpSpPr>
          <a:xfrm>
            <a:off x="1121194" y="2039145"/>
            <a:ext cx="6803606" cy="3455988"/>
            <a:chOff x="1121194" y="2616201"/>
            <a:chExt cx="6803606" cy="3455988"/>
          </a:xfrm>
        </p:grpSpPr>
        <p:sp>
          <p:nvSpPr>
            <p:cNvPr id="166" name="Google Shape;166;p5"/>
            <p:cNvSpPr/>
            <p:nvPr/>
          </p:nvSpPr>
          <p:spPr>
            <a:xfrm>
              <a:off x="6051550" y="3406776"/>
              <a:ext cx="1873250" cy="1439863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Environment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019300" y="3479801"/>
              <a:ext cx="2160588" cy="1368425"/>
            </a:xfrm>
            <a:prstGeom prst="ellipse">
              <a:avLst/>
            </a:prstGeom>
            <a:solidFill>
              <a:srgbClr val="F2F6A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2478089" y="4175125"/>
              <a:ext cx="778080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" name="Google Shape;169;p5"/>
            <p:cNvCxnSpPr>
              <a:stCxn id="166" idx="1"/>
              <a:endCxn id="167" idx="7"/>
            </p:cNvCxnSpPr>
            <p:nvPr/>
          </p:nvCxnSpPr>
          <p:spPr>
            <a:xfrm rot="5400000">
              <a:off x="5063331" y="2417789"/>
              <a:ext cx="62700" cy="2462400"/>
            </a:xfrm>
            <a:prstGeom prst="curvedConnector3">
              <a:avLst>
                <a:gd fmla="val 1142147" name="adj1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70" name="Google Shape;170;p5"/>
            <p:cNvCxnSpPr>
              <a:stCxn id="167" idx="5"/>
              <a:endCxn id="166" idx="3"/>
            </p:cNvCxnSpPr>
            <p:nvPr/>
          </p:nvCxnSpPr>
          <p:spPr>
            <a:xfrm rot="-5400000">
              <a:off x="5088677" y="3410625"/>
              <a:ext cx="12000" cy="2462400"/>
            </a:xfrm>
            <a:prstGeom prst="curvedConnector3">
              <a:avLst>
                <a:gd fmla="val -12727548" name="adj1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" name="Google Shape;171;p5"/>
            <p:cNvSpPr txBox="1"/>
            <p:nvPr/>
          </p:nvSpPr>
          <p:spPr>
            <a:xfrm>
              <a:off x="4467225" y="3255963"/>
              <a:ext cx="1051630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percepts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4467226" y="4552950"/>
              <a:ext cx="899357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191750" y="3840156"/>
              <a:ext cx="1154700" cy="360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Intelligence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M00390_[1]" id="174" name="Google Shape;174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59163" y="3767139"/>
              <a:ext cx="498475" cy="4460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" name="Google Shape;175;p5"/>
            <p:cNvCxnSpPr/>
            <p:nvPr/>
          </p:nvCxnSpPr>
          <p:spPr>
            <a:xfrm>
              <a:off x="3171825" y="3121026"/>
              <a:ext cx="431800" cy="576263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descr="HM00376_[1]" id="176" name="Google Shape;17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2847179">
              <a:off x="3993357" y="4039394"/>
              <a:ext cx="576262" cy="55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M00385_[1]" id="177" name="Google Shape;17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2937756">
              <a:off x="3120232" y="4607720"/>
              <a:ext cx="533400" cy="59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5"/>
            <p:cNvSpPr/>
            <p:nvPr/>
          </p:nvSpPr>
          <p:spPr>
            <a:xfrm>
              <a:off x="2811463" y="2616201"/>
              <a:ext cx="1223962" cy="50482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Sensors</a:t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451101" y="5567364"/>
              <a:ext cx="1655763" cy="50482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Effectors</a:t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180" name="Google Shape;180;p5"/>
            <p:cNvCxnSpPr/>
            <p:nvPr/>
          </p:nvCxnSpPr>
          <p:spPr>
            <a:xfrm flipH="1" rot="10800000">
              <a:off x="3314700" y="4640263"/>
              <a:ext cx="839788" cy="92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1" name="Google Shape;181;p5"/>
            <p:cNvCxnSpPr/>
            <p:nvPr/>
          </p:nvCxnSpPr>
          <p:spPr>
            <a:xfrm rot="10800000">
              <a:off x="3316288" y="5249863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2" name="Google Shape;182;p5"/>
            <p:cNvSpPr txBox="1"/>
            <p:nvPr/>
          </p:nvSpPr>
          <p:spPr>
            <a:xfrm>
              <a:off x="1121194" y="3901694"/>
              <a:ext cx="9438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Utility Value Iteration for POMDP</a:t>
            </a:r>
            <a:endParaRPr/>
          </a:p>
        </p:txBody>
      </p:sp>
      <p:sp>
        <p:nvSpPr>
          <p:cNvPr id="1071" name="Google Shape;1071;p50"/>
          <p:cNvSpPr txBox="1"/>
          <p:nvPr>
            <p:ph idx="1" type="body"/>
          </p:nvPr>
        </p:nvSpPr>
        <p:spPr>
          <a:xfrm>
            <a:off x="533400" y="15240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In MDP, utility value iteration, when sensors are certain, we know the next state </a:t>
            </a:r>
            <a:r>
              <a:rPr i="1" lang="en-US">
                <a:solidFill>
                  <a:srgbClr val="000000"/>
                </a:solidFill>
              </a:rPr>
              <a:t>s’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In POMDP, where sensors are uncertain, we must average over all possible evidences for the next state </a:t>
            </a:r>
            <a:r>
              <a:rPr i="1" lang="en-US">
                <a:solidFill>
                  <a:srgbClr val="000000"/>
                </a:solidFill>
              </a:rPr>
              <a:t>s’</a:t>
            </a:r>
            <a:r>
              <a:rPr lang="en-US">
                <a:solidFill>
                  <a:srgbClr val="000000"/>
                </a:solidFill>
              </a:rPr>
              <a:t> (see the last term below):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2" name="Google Shape;107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3" name="Google Shape;10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4953000"/>
            <a:ext cx="7086600" cy="1085058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1074" name="Google Shape;107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2625126"/>
            <a:ext cx="4724400" cy="646884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000000"/>
                </a:solidFill>
              </a:rPr>
              <a:t>Policy and Optimal Policy</a:t>
            </a:r>
            <a:endParaRPr/>
          </a:p>
        </p:txBody>
      </p:sp>
      <p:sp>
        <p:nvSpPr>
          <p:cNvPr id="1080" name="Google Shape;1080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A solution of (PO)MDP can be represented 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A Policy π(s)=a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Each execution of policy from s</a:t>
            </a:r>
            <a:r>
              <a:rPr baseline="-25000" lang="en-US">
                <a:solidFill>
                  <a:srgbClr val="000000"/>
                </a:solidFill>
              </a:rPr>
              <a:t>0</a:t>
            </a:r>
            <a:r>
              <a:rPr lang="en-US">
                <a:solidFill>
                  <a:srgbClr val="000000"/>
                </a:solidFill>
              </a:rPr>
              <a:t> may yield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a different history or path due to the probabilistic nature of the transition model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An optimal policy π*(s) is a policy that yields the highest expected utility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1" name="Google Shape;1081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Based on Known Utility Values</a:t>
            </a:r>
            <a:endParaRPr/>
          </a:p>
        </p:txBody>
      </p:sp>
      <p:graphicFrame>
        <p:nvGraphicFramePr>
          <p:cNvPr id="1087" name="Google Shape;1087;p52"/>
          <p:cNvGraphicFramePr/>
          <p:nvPr/>
        </p:nvGraphicFramePr>
        <p:xfrm>
          <a:off x="2057400" y="1447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1181100"/>
                <a:gridCol w="1181100"/>
                <a:gridCol w="1181100"/>
                <a:gridCol w="1181100"/>
              </a:tblGrid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0.812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0.868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0.918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0.762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0.660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0.705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0.655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0.611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0.388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88" name="Google Shape;1088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89" name="Google Shape;1089;p52"/>
          <p:cNvSpPr txBox="1"/>
          <p:nvPr/>
        </p:nvSpPr>
        <p:spPr>
          <a:xfrm>
            <a:off x="1828800" y="4419600"/>
            <a:ext cx="5640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Suppose we know the utility values of the states as above,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path would an optimal policy would choose?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0" name="Google Shape;1090;p52"/>
          <p:cNvCxnSpPr/>
          <p:nvPr/>
        </p:nvCxnSpPr>
        <p:spPr>
          <a:xfrm rot="10800000">
            <a:off x="2667000" y="2057400"/>
            <a:ext cx="0" cy="1371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091" name="Google Shape;1091;p52"/>
          <p:cNvCxnSpPr/>
          <p:nvPr/>
        </p:nvCxnSpPr>
        <p:spPr>
          <a:xfrm>
            <a:off x="3048000" y="2057400"/>
            <a:ext cx="2971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092" name="Google Shape;1092;p52"/>
          <p:cNvSpPr txBox="1"/>
          <p:nvPr/>
        </p:nvSpPr>
        <p:spPr>
          <a:xfrm>
            <a:off x="685800" y="5257800"/>
            <a:ext cx="7766100" cy="6504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Rewards -&gt; Utility Values -&gt; Policies</a:t>
            </a:r>
            <a:endParaRPr b="1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52"/>
          <p:cNvSpPr/>
          <p:nvPr/>
        </p:nvSpPr>
        <p:spPr>
          <a:xfrm>
            <a:off x="3266091" y="2368769"/>
            <a:ext cx="1140372" cy="74886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Optimal Policy Examples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Depending on </a:t>
            </a:r>
            <a:r>
              <a:rPr b="1" lang="en-US" sz="3600">
                <a:solidFill>
                  <a:srgbClr val="000000"/>
                </a:solidFill>
              </a:rPr>
              <a:t>Reward</a:t>
            </a:r>
            <a:r>
              <a:rPr lang="en-US" sz="3600">
                <a:solidFill>
                  <a:srgbClr val="000000"/>
                </a:solidFill>
              </a:rPr>
              <a:t> distribution R(s)</a:t>
            </a:r>
            <a:endParaRPr/>
          </a:p>
        </p:txBody>
      </p:sp>
      <p:graphicFrame>
        <p:nvGraphicFramePr>
          <p:cNvPr id="1099" name="Google Shape;1099;p53"/>
          <p:cNvGraphicFramePr/>
          <p:nvPr/>
        </p:nvGraphicFramePr>
        <p:xfrm>
          <a:off x="2743200" y="2819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-&gt;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-&gt;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-&gt;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FF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&lt;-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^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FF"/>
                          </a:solidFill>
                        </a:rPr>
                        <a:t>&lt;-</a:t>
                      </a:r>
                      <a:endParaRPr sz="1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00" name="Google Shape;110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1" name="Google Shape;1101;p53"/>
          <p:cNvSpPr txBox="1"/>
          <p:nvPr/>
        </p:nvSpPr>
        <p:spPr>
          <a:xfrm>
            <a:off x="6019800" y="3581400"/>
            <a:ext cx="24801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Nonterminal R(s)= - 0.04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53"/>
          <p:cNvSpPr txBox="1"/>
          <p:nvPr/>
        </p:nvSpPr>
        <p:spPr>
          <a:xfrm>
            <a:off x="914400" y="5257800"/>
            <a:ext cx="69059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Caution: because the nondeterministic actions, from state (3,2) or (4,1),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may “accidentally” go to (4,2). So there is a “risk” in this policy.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53"/>
          <p:cNvSpPr txBox="1"/>
          <p:nvPr/>
        </p:nvSpPr>
        <p:spPr>
          <a:xfrm>
            <a:off x="685801" y="1752600"/>
            <a:ext cx="8001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the nonterminal states are evenly distributed (e.g., -0.04), then the path chosen will depend on the probabilities of the transition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53"/>
          <p:cNvSpPr txBox="1"/>
          <p:nvPr/>
        </p:nvSpPr>
        <p:spPr>
          <a:xfrm>
            <a:off x="2320315" y="3093619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53"/>
          <p:cNvSpPr txBox="1"/>
          <p:nvPr/>
        </p:nvSpPr>
        <p:spPr>
          <a:xfrm>
            <a:off x="2320315" y="3800187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3"/>
          <p:cNvSpPr txBox="1"/>
          <p:nvPr/>
        </p:nvSpPr>
        <p:spPr>
          <a:xfrm>
            <a:off x="2320315" y="4487658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53"/>
          <p:cNvSpPr txBox="1"/>
          <p:nvPr/>
        </p:nvSpPr>
        <p:spPr>
          <a:xfrm>
            <a:off x="2895600" y="4800600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3"/>
          <p:cNvSpPr txBox="1"/>
          <p:nvPr/>
        </p:nvSpPr>
        <p:spPr>
          <a:xfrm>
            <a:off x="3669038" y="4800600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3"/>
          <p:cNvSpPr txBox="1"/>
          <p:nvPr/>
        </p:nvSpPr>
        <p:spPr>
          <a:xfrm>
            <a:off x="4452025" y="4800600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53"/>
          <p:cNvSpPr txBox="1"/>
          <p:nvPr/>
        </p:nvSpPr>
        <p:spPr>
          <a:xfrm>
            <a:off x="5263658" y="4800600"/>
            <a:ext cx="301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33400" y="3276600"/>
            <a:ext cx="1380425" cy="134620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Optimal Policy Examples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Depending on the reward distribution R(s)</a:t>
            </a:r>
            <a:endParaRPr/>
          </a:p>
        </p:txBody>
      </p:sp>
      <p:graphicFrame>
        <p:nvGraphicFramePr>
          <p:cNvPr id="1117" name="Google Shape;1117;p54"/>
          <p:cNvGraphicFramePr/>
          <p:nvPr/>
        </p:nvGraphicFramePr>
        <p:xfrm>
          <a:off x="381000" y="2743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18" name="Google Shape;1118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119" name="Google Shape;1119;p54"/>
          <p:cNvGraphicFramePr/>
          <p:nvPr/>
        </p:nvGraphicFramePr>
        <p:xfrm>
          <a:off x="3972910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0" name="Google Shape;1120;p54"/>
          <p:cNvGraphicFramePr/>
          <p:nvPr/>
        </p:nvGraphicFramePr>
        <p:xfrm>
          <a:off x="4038600" y="3962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1" name="Google Shape;1121;p54"/>
          <p:cNvGraphicFramePr/>
          <p:nvPr/>
        </p:nvGraphicFramePr>
        <p:xfrm>
          <a:off x="6477000" y="1828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&gt;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^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2" name="Google Shape;1122;p54"/>
          <p:cNvGraphicFramePr/>
          <p:nvPr/>
        </p:nvGraphicFramePr>
        <p:xfrm>
          <a:off x="6477000" y="3962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{2ED922A8-57E6-4C39-9712-F42635CB8816}</a:tableStyleId>
              </a:tblPr>
              <a:tblGrid>
                <a:gridCol w="514350"/>
                <a:gridCol w="514350"/>
                <a:gridCol w="514350"/>
                <a:gridCol w="5143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+1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&lt;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0000"/>
                          </a:solidFill>
                        </a:rPr>
                        <a:t>-1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❖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</a:rPr>
                        <a:t>V</a:t>
                      </a:r>
                      <a:endParaRPr sz="1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23" name="Google Shape;1123;p54"/>
          <p:cNvSpPr txBox="1"/>
          <p:nvPr/>
        </p:nvSpPr>
        <p:spPr>
          <a:xfrm>
            <a:off x="3818051" y="3124200"/>
            <a:ext cx="2430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R(s)&lt;-1.6284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(life is painful, death is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better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54"/>
          <p:cNvSpPr txBox="1"/>
          <p:nvPr/>
        </p:nvSpPr>
        <p:spPr>
          <a:xfrm>
            <a:off x="6400800" y="3124200"/>
            <a:ext cx="2302396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-0.4278 &lt; R(s)&lt;-0.0850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(life is OK, willing to risk)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54"/>
          <p:cNvSpPr txBox="1"/>
          <p:nvPr/>
        </p:nvSpPr>
        <p:spPr>
          <a:xfrm>
            <a:off x="4038600" y="5334000"/>
            <a:ext cx="21336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-0.0221&lt;R(s)&lt;0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(life is good, minimize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risks, willing to end nicely)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4"/>
          <p:cNvSpPr txBox="1"/>
          <p:nvPr/>
        </p:nvSpPr>
        <p:spPr>
          <a:xfrm>
            <a:off x="6705600" y="5334000"/>
            <a:ext cx="201990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R(s)&gt;0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(life is rewarding,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don’t want to end it)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4"/>
          <p:cNvSpPr txBox="1"/>
          <p:nvPr/>
        </p:nvSpPr>
        <p:spPr>
          <a:xfrm>
            <a:off x="304800" y="2297668"/>
            <a:ext cx="31893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Nonterminal rewards R(s)=-0.04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54"/>
          <p:cNvSpPr txBox="1"/>
          <p:nvPr/>
        </p:nvSpPr>
        <p:spPr>
          <a:xfrm>
            <a:off x="5602513" y="5055877"/>
            <a:ext cx="5696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risky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4"/>
          <p:cNvSpPr txBox="1"/>
          <p:nvPr/>
        </p:nvSpPr>
        <p:spPr>
          <a:xfrm>
            <a:off x="4973806" y="4606562"/>
            <a:ext cx="7392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risk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4"/>
          <p:cNvSpPr txBox="1"/>
          <p:nvPr/>
        </p:nvSpPr>
        <p:spPr>
          <a:xfrm>
            <a:off x="7924800" y="5071646"/>
            <a:ext cx="7392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risk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54"/>
          <p:cNvSpPr txBox="1"/>
          <p:nvPr/>
        </p:nvSpPr>
        <p:spPr>
          <a:xfrm>
            <a:off x="7422752" y="4622765"/>
            <a:ext cx="7392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risk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54"/>
          <p:cNvSpPr txBox="1"/>
          <p:nvPr/>
        </p:nvSpPr>
        <p:spPr>
          <a:xfrm>
            <a:off x="4829170" y="4157247"/>
            <a:ext cx="10324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end nicely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54"/>
          <p:cNvSpPr txBox="1"/>
          <p:nvPr/>
        </p:nvSpPr>
        <p:spPr>
          <a:xfrm>
            <a:off x="7296116" y="4173885"/>
            <a:ext cx="9924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don’t end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4"/>
          <p:cNvSpPr txBox="1"/>
          <p:nvPr/>
        </p:nvSpPr>
        <p:spPr>
          <a:xfrm>
            <a:off x="1143000" y="4343162"/>
            <a:ext cx="24900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not go up?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54"/>
          <p:cNvSpPr txBox="1"/>
          <p:nvPr/>
        </p:nvSpPr>
        <p:spPr>
          <a:xfrm>
            <a:off x="228600" y="5221069"/>
            <a:ext cx="35894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Hint: Consider the nature of actions,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deterministic or not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up is “risky”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4"/>
          <p:cNvSpPr txBox="1"/>
          <p:nvPr/>
        </p:nvSpPr>
        <p:spPr>
          <a:xfrm>
            <a:off x="4876800" y="2480846"/>
            <a:ext cx="7635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suicide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54"/>
          <p:cNvSpPr txBox="1"/>
          <p:nvPr/>
        </p:nvSpPr>
        <p:spPr>
          <a:xfrm>
            <a:off x="7507513" y="2480846"/>
            <a:ext cx="5696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risky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8" name="Google Shape;1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362200" y="5667663"/>
            <a:ext cx="829913" cy="809337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1139" name="Google Shape;1139;p54"/>
          <p:cNvSpPr txBox="1"/>
          <p:nvPr/>
        </p:nvSpPr>
        <p:spPr>
          <a:xfrm>
            <a:off x="5375805" y="2917227"/>
            <a:ext cx="76355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suicide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Optimal Policy</a:t>
            </a:r>
            <a:endParaRPr/>
          </a:p>
        </p:txBody>
      </p:sp>
      <p:sp>
        <p:nvSpPr>
          <p:cNvPr id="1145" name="Google Shape;1145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You can compute the optimal policy once after all </a:t>
            </a:r>
            <a:r>
              <a:rPr i="1" lang="en-US">
                <a:solidFill>
                  <a:srgbClr val="000000"/>
                </a:solidFill>
              </a:rPr>
              <a:t>U*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) are known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Or, you can compute it incrementally every iteration when </a:t>
            </a:r>
            <a:r>
              <a:rPr i="1" lang="en-US">
                <a:solidFill>
                  <a:srgbClr val="000000"/>
                </a:solidFill>
              </a:rPr>
              <a:t>U</a:t>
            </a:r>
            <a:r>
              <a:rPr baseline="-25000" i="1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) is updated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>
                <a:solidFill>
                  <a:srgbClr val="000000"/>
                </a:solidFill>
              </a:rPr>
              <a:t>This is called “Policy Iteration” (see the next slide)</a:t>
            </a:r>
            <a:endParaRPr/>
          </a:p>
        </p:txBody>
      </p:sp>
      <p:sp>
        <p:nvSpPr>
          <p:cNvPr id="1146" name="Google Shape;1146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147" name="Google Shape;11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666" y="2785534"/>
            <a:ext cx="4811883" cy="83820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(improving π(s) every step)</a:t>
            </a:r>
            <a:endParaRPr/>
          </a:p>
        </p:txBody>
      </p:sp>
      <p:sp>
        <p:nvSpPr>
          <p:cNvPr id="1153" name="Google Shape;1153;p56"/>
          <p:cNvSpPr txBox="1"/>
          <p:nvPr>
            <p:ph idx="1" type="body"/>
          </p:nvPr>
        </p:nvSpPr>
        <p:spPr>
          <a:xfrm>
            <a:off x="228600" y="1600200"/>
            <a:ext cx="8458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Start with a randomly chosen initial policy π</a:t>
            </a:r>
            <a:r>
              <a:rPr baseline="-25000" lang="en-US" sz="2400">
                <a:solidFill>
                  <a:srgbClr val="000000"/>
                </a:solidFill>
              </a:rPr>
              <a:t>0</a:t>
            </a:r>
            <a:r>
              <a:rPr lang="en-US" sz="2400">
                <a:solidFill>
                  <a:srgbClr val="000000"/>
                </a:solidFill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Iterate until no change in utility values of the state: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Policy evaluation: given a policy π</a:t>
            </a:r>
            <a:r>
              <a:rPr baseline="-25000" lang="en-US" sz="2400">
                <a:solidFill>
                  <a:srgbClr val="000000"/>
                </a:solidFill>
              </a:rPr>
              <a:t>i</a:t>
            </a:r>
            <a:r>
              <a:rPr lang="en-US" sz="2400">
                <a:solidFill>
                  <a:srgbClr val="000000"/>
                </a:solidFill>
              </a:rPr>
              <a:t>, calculate the utility U</a:t>
            </a:r>
            <a:r>
              <a:rPr baseline="-25000" lang="en-US" sz="2400">
                <a:solidFill>
                  <a:srgbClr val="000000"/>
                </a:solidFill>
              </a:rPr>
              <a:t>i</a:t>
            </a:r>
            <a:r>
              <a:rPr lang="en-US" sz="2400">
                <a:solidFill>
                  <a:srgbClr val="000000"/>
                </a:solidFill>
              </a:rPr>
              <a:t>(s) of every state </a:t>
            </a:r>
            <a:r>
              <a:rPr i="1" lang="en-US" sz="2400">
                <a:solidFill>
                  <a:srgbClr val="000000"/>
                </a:solidFill>
              </a:rPr>
              <a:t>s </a:t>
            </a:r>
            <a:r>
              <a:rPr lang="en-US" sz="2400">
                <a:solidFill>
                  <a:srgbClr val="000000"/>
                </a:solidFill>
              </a:rPr>
              <a:t>using policy π</a:t>
            </a:r>
            <a:r>
              <a:rPr baseline="-25000" lang="en-US" sz="2400">
                <a:solidFill>
                  <a:srgbClr val="000000"/>
                </a:solidFill>
              </a:rPr>
              <a:t>i</a:t>
            </a:r>
            <a:r>
              <a:rPr lang="en-US" sz="2400">
                <a:solidFill>
                  <a:srgbClr val="000000"/>
                </a:solidFill>
              </a:rPr>
              <a:t> by solving the system of equations: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Policy improvement: calculate the new policy π</a:t>
            </a:r>
            <a:r>
              <a:rPr baseline="-25000" lang="en-US" sz="2400">
                <a:solidFill>
                  <a:srgbClr val="000000"/>
                </a:solidFill>
              </a:rPr>
              <a:t>i+1</a:t>
            </a:r>
            <a:r>
              <a:rPr lang="en-US" sz="2400">
                <a:solidFill>
                  <a:srgbClr val="000000"/>
                </a:solidFill>
              </a:rPr>
              <a:t> using one‐step look‐ahead based on the current </a:t>
            </a:r>
            <a:r>
              <a:rPr i="1" lang="en-US" sz="2400">
                <a:solidFill>
                  <a:srgbClr val="000000"/>
                </a:solidFill>
              </a:rPr>
              <a:t>U</a:t>
            </a:r>
            <a:r>
              <a:rPr baseline="-25000" i="1" lang="en-US" sz="2400">
                <a:solidFill>
                  <a:srgbClr val="000000"/>
                </a:solidFill>
              </a:rPr>
              <a:t>i</a:t>
            </a:r>
            <a:r>
              <a:rPr lang="en-US" sz="2400">
                <a:solidFill>
                  <a:srgbClr val="000000"/>
                </a:solidFill>
              </a:rPr>
              <a:t>(</a:t>
            </a:r>
            <a:r>
              <a:rPr i="1" lang="en-US" sz="2400">
                <a:solidFill>
                  <a:srgbClr val="000000"/>
                </a:solidFill>
              </a:rPr>
              <a:t>s</a:t>
            </a:r>
            <a:r>
              <a:rPr lang="en-US" sz="2400">
                <a:solidFill>
                  <a:srgbClr val="000000"/>
                </a:solidFill>
              </a:rPr>
              <a:t>): </a:t>
            </a:r>
            <a:endParaRPr/>
          </a:p>
        </p:txBody>
      </p:sp>
      <p:sp>
        <p:nvSpPr>
          <p:cNvPr id="1154" name="Google Shape;1154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155" name="Google Shape;11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5073650"/>
            <a:ext cx="5205413" cy="909638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1156" name="Google Shape;115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3352800"/>
            <a:ext cx="5741987" cy="846138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Comments</a:t>
            </a:r>
            <a:endParaRPr/>
          </a:p>
        </p:txBody>
      </p:sp>
      <p:sp>
        <p:nvSpPr>
          <p:cNvPr id="1162" name="Google Shape;1162;p5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Each step of policy iteration is guaranteed to strictly improve the policy at some state when improvement of state utility value is possible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Converge to the optimal policy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solidFill>
                  <a:srgbClr val="000000"/>
                </a:solidFill>
              </a:rPr>
              <a:t>Gives the exact value of the optimal policy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3" name="Google Shape;1163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169" name="Google Shape;1169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170" name="Google Shape;11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391400" cy="455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pic>
        <p:nvPicPr>
          <p:cNvPr id="1176" name="Google Shape;1176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617" l="0" r="0" t="10617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Agent, Environment, Game</a:t>
            </a:r>
            <a:endParaRPr/>
          </a:p>
        </p:txBody>
      </p:sp>
      <p:sp>
        <p:nvSpPr>
          <p:cNvPr id="188" name="Google Shape;188;p6"/>
          <p:cNvSpPr txBox="1"/>
          <p:nvPr>
            <p:ph idx="12" type="sldNum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9" name="Google Shape;189;p6"/>
          <p:cNvGrpSpPr/>
          <p:nvPr/>
        </p:nvGrpSpPr>
        <p:grpSpPr>
          <a:xfrm>
            <a:off x="658371" y="2123292"/>
            <a:ext cx="6090105" cy="3455988"/>
            <a:chOff x="1834695" y="2039145"/>
            <a:chExt cx="6090105" cy="3455988"/>
          </a:xfrm>
        </p:grpSpPr>
        <p:grpSp>
          <p:nvGrpSpPr>
            <p:cNvPr id="190" name="Google Shape;190;p6"/>
            <p:cNvGrpSpPr/>
            <p:nvPr/>
          </p:nvGrpSpPr>
          <p:grpSpPr>
            <a:xfrm>
              <a:off x="2019300" y="2902745"/>
              <a:ext cx="2662861" cy="1824798"/>
              <a:chOff x="2019300" y="2902745"/>
              <a:chExt cx="2662861" cy="1824798"/>
            </a:xfrm>
          </p:grpSpPr>
          <p:grpSp>
            <p:nvGrpSpPr>
              <p:cNvPr id="191" name="Google Shape;191;p6"/>
              <p:cNvGrpSpPr/>
              <p:nvPr/>
            </p:nvGrpSpPr>
            <p:grpSpPr>
              <a:xfrm>
                <a:off x="2019300" y="2902745"/>
                <a:ext cx="2662861" cy="1824798"/>
                <a:chOff x="2019300" y="2902745"/>
                <a:chExt cx="2662861" cy="1824798"/>
              </a:xfrm>
            </p:grpSpPr>
            <p:sp>
              <p:nvSpPr>
                <p:cNvPr id="192" name="Google Shape;192;p6"/>
                <p:cNvSpPr/>
                <p:nvPr/>
              </p:nvSpPr>
              <p:spPr>
                <a:xfrm>
                  <a:off x="2019300" y="2902745"/>
                  <a:ext cx="2160588" cy="1368425"/>
                </a:xfrm>
                <a:prstGeom prst="ellipse">
                  <a:avLst/>
                </a:prstGeom>
                <a:solidFill>
                  <a:srgbClr val="F2F6AC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HM00376_[1]" id="193" name="Google Shape;193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2847179">
                  <a:off x="3993357" y="3462338"/>
                  <a:ext cx="576262" cy="558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M00385_[1]" id="194" name="Google Shape;194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2937756">
                  <a:off x="3120232" y="4030664"/>
                  <a:ext cx="533400" cy="5984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HM00390_[1]" id="195" name="Google Shape;195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59163" y="3190083"/>
                <a:ext cx="498475" cy="4460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6" name="Google Shape;196;p6"/>
            <p:cNvSpPr/>
            <p:nvPr/>
          </p:nvSpPr>
          <p:spPr>
            <a:xfrm>
              <a:off x="6051550" y="2829720"/>
              <a:ext cx="1873250" cy="1439863"/>
            </a:xfrm>
            <a:prstGeom prst="ellipse">
              <a:avLst/>
            </a:prstGeom>
            <a:solidFill>
              <a:srgbClr val="99FF3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rPr>
                <a:t>Environment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 txBox="1"/>
            <p:nvPr/>
          </p:nvSpPr>
          <p:spPr>
            <a:xfrm>
              <a:off x="2478089" y="3598069"/>
              <a:ext cx="778080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6"/>
            <p:cNvCxnSpPr>
              <a:stCxn id="196" idx="1"/>
              <a:endCxn id="192" idx="7"/>
            </p:cNvCxnSpPr>
            <p:nvPr/>
          </p:nvCxnSpPr>
          <p:spPr>
            <a:xfrm rot="5400000">
              <a:off x="5063331" y="1840733"/>
              <a:ext cx="62700" cy="2462400"/>
            </a:xfrm>
            <a:prstGeom prst="curvedConnector3">
              <a:avLst>
                <a:gd fmla="val -980375" name="adj1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9" name="Google Shape;199;p6"/>
            <p:cNvCxnSpPr>
              <a:stCxn id="192" idx="5"/>
              <a:endCxn id="196" idx="3"/>
            </p:cNvCxnSpPr>
            <p:nvPr/>
          </p:nvCxnSpPr>
          <p:spPr>
            <a:xfrm rot="-5400000">
              <a:off x="5088677" y="2833569"/>
              <a:ext cx="12000" cy="2462400"/>
            </a:xfrm>
            <a:prstGeom prst="curvedConnector3">
              <a:avLst>
                <a:gd fmla="val -2011200" name="adj1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0" name="Google Shape;200;p6"/>
            <p:cNvSpPr txBox="1"/>
            <p:nvPr/>
          </p:nvSpPr>
          <p:spPr>
            <a:xfrm>
              <a:off x="4467225" y="2678907"/>
              <a:ext cx="1051630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percepts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 txBox="1"/>
            <p:nvPr/>
          </p:nvSpPr>
          <p:spPr>
            <a:xfrm>
              <a:off x="4467226" y="3975894"/>
              <a:ext cx="899357" cy="369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306651" y="3263103"/>
              <a:ext cx="1152600" cy="360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Intelligence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6"/>
            <p:cNvCxnSpPr/>
            <p:nvPr/>
          </p:nvCxnSpPr>
          <p:spPr>
            <a:xfrm>
              <a:off x="3171825" y="2543970"/>
              <a:ext cx="431800" cy="576263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4" name="Google Shape;204;p6"/>
            <p:cNvSpPr/>
            <p:nvPr/>
          </p:nvSpPr>
          <p:spPr>
            <a:xfrm>
              <a:off x="2811463" y="2039145"/>
              <a:ext cx="1223962" cy="50482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Sensors</a:t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451101" y="4990308"/>
              <a:ext cx="1655763" cy="50482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Effectors</a:t>
              </a:r>
              <a:endPara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06" name="Google Shape;206;p6"/>
            <p:cNvCxnSpPr/>
            <p:nvPr/>
          </p:nvCxnSpPr>
          <p:spPr>
            <a:xfrm flipH="1" rot="10800000">
              <a:off x="3314700" y="4063207"/>
              <a:ext cx="839788" cy="92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07" name="Google Shape;207;p6"/>
            <p:cNvCxnSpPr/>
            <p:nvPr/>
          </p:nvCxnSpPr>
          <p:spPr>
            <a:xfrm rot="10800000">
              <a:off x="3316288" y="4672807"/>
              <a:ext cx="0" cy="304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8" name="Google Shape;208;p6"/>
            <p:cNvSpPr txBox="1"/>
            <p:nvPr/>
          </p:nvSpPr>
          <p:spPr>
            <a:xfrm>
              <a:off x="1834695" y="2516408"/>
              <a:ext cx="9438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Agent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6"/>
          <p:cNvGrpSpPr/>
          <p:nvPr/>
        </p:nvGrpSpPr>
        <p:grpSpPr>
          <a:xfrm>
            <a:off x="6424808" y="3037995"/>
            <a:ext cx="2124270" cy="1281008"/>
            <a:chOff x="6120005" y="3037995"/>
            <a:chExt cx="2124270" cy="1281008"/>
          </a:xfrm>
        </p:grpSpPr>
        <p:grpSp>
          <p:nvGrpSpPr>
            <p:cNvPr id="210" name="Google Shape;210;p6"/>
            <p:cNvGrpSpPr/>
            <p:nvPr/>
          </p:nvGrpSpPr>
          <p:grpSpPr>
            <a:xfrm flipH="1">
              <a:off x="7028841" y="3037995"/>
              <a:ext cx="1215434" cy="1281008"/>
              <a:chOff x="2019300" y="2902745"/>
              <a:chExt cx="2662861" cy="1824798"/>
            </a:xfrm>
          </p:grpSpPr>
          <p:grpSp>
            <p:nvGrpSpPr>
              <p:cNvPr id="211" name="Google Shape;211;p6"/>
              <p:cNvGrpSpPr/>
              <p:nvPr/>
            </p:nvGrpSpPr>
            <p:grpSpPr>
              <a:xfrm>
                <a:off x="2019300" y="2902745"/>
                <a:ext cx="2662861" cy="1824798"/>
                <a:chOff x="2019300" y="2902745"/>
                <a:chExt cx="2662861" cy="1824798"/>
              </a:xfrm>
            </p:grpSpPr>
            <p:sp>
              <p:nvSpPr>
                <p:cNvPr id="212" name="Google Shape;212;p6"/>
                <p:cNvSpPr/>
                <p:nvPr/>
              </p:nvSpPr>
              <p:spPr>
                <a:xfrm>
                  <a:off x="2019300" y="2902745"/>
                  <a:ext cx="2160588" cy="1368425"/>
                </a:xfrm>
                <a:prstGeom prst="ellipse">
                  <a:avLst/>
                </a:prstGeom>
                <a:solidFill>
                  <a:srgbClr val="00B05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HM00376_[1]" id="213" name="Google Shape;213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2847179">
                  <a:off x="3993357" y="3462338"/>
                  <a:ext cx="576262" cy="558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HM00385_[1]" id="214" name="Google Shape;214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2937756">
                  <a:off x="3120232" y="4030664"/>
                  <a:ext cx="533400" cy="5984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HM00390_[1]" id="215" name="Google Shape;215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59163" y="3190083"/>
                <a:ext cx="498475" cy="4460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16" name="Google Shape;216;p6"/>
            <p:cNvCxnSpPr/>
            <p:nvPr/>
          </p:nvCxnSpPr>
          <p:spPr>
            <a:xfrm rot="5400000">
              <a:off x="6771215" y="3243435"/>
              <a:ext cx="68752" cy="1239537"/>
            </a:xfrm>
            <a:prstGeom prst="curvedConnector4">
              <a:avLst>
                <a:gd fmla="val 332499" name="adj1"/>
                <a:gd fmla="val 105006" name="adj2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7" name="Google Shape;217;p6"/>
            <p:cNvCxnSpPr/>
            <p:nvPr/>
          </p:nvCxnSpPr>
          <p:spPr>
            <a:xfrm rot="-5400000">
              <a:off x="6705398" y="2654461"/>
              <a:ext cx="68752" cy="1239537"/>
            </a:xfrm>
            <a:prstGeom prst="curvedConnector4">
              <a:avLst>
                <a:gd fmla="val 393653" name="adj1"/>
                <a:gd fmla="val 6646" name="adj2"/>
              </a:avLst>
            </a:prstGeom>
            <a:noFill/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183" name="Google Shape;118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4" name="Google Shape;11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1727200"/>
            <a:ext cx="71882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190" name="Google Shape;1190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1" name="Google Shape;11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828800"/>
            <a:ext cx="72263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197" name="Google Shape;1197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8" name="Google Shape;11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676400"/>
            <a:ext cx="7464697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204" name="Google Shape;1204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5" name="Google Shape;120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828800"/>
            <a:ext cx="7061200" cy="45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Policy Iteration Example</a:t>
            </a:r>
            <a:endParaRPr/>
          </a:p>
        </p:txBody>
      </p:sp>
      <p:sp>
        <p:nvSpPr>
          <p:cNvPr id="1211" name="Google Shape;1211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new policy π</a:t>
            </a:r>
            <a:r>
              <a:rPr baseline="-25000" lang="en-US"/>
              <a:t>2 </a:t>
            </a:r>
            <a:r>
              <a:rPr lang="en-US"/>
              <a:t>after an iteration from π</a:t>
            </a:r>
            <a:r>
              <a:rPr baseline="-25000" lang="en-US"/>
              <a:t>1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π</a:t>
            </a:r>
            <a:r>
              <a:rPr baseline="-25000" lang="en-US"/>
              <a:t>2</a:t>
            </a:r>
            <a:r>
              <a:rPr lang="en-US"/>
              <a:t>(Hungry)-&gt;Eat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π</a:t>
            </a:r>
            <a:r>
              <a:rPr baseline="-25000" lang="en-US"/>
              <a:t>2</a:t>
            </a:r>
            <a:r>
              <a:rPr lang="en-US"/>
              <a:t>(Full)-&gt;Sleep</a:t>
            </a:r>
            <a:endParaRPr/>
          </a:p>
        </p:txBody>
      </p:sp>
      <p:sp>
        <p:nvSpPr>
          <p:cNvPr id="1212" name="Google Shape;1212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Summary for Uncertain Environments</a:t>
            </a:r>
            <a:endParaRPr/>
          </a:p>
        </p:txBody>
      </p:sp>
      <p:sp>
        <p:nvSpPr>
          <p:cNvPr id="1218" name="Google Shape;1218;p65"/>
          <p:cNvSpPr txBox="1"/>
          <p:nvPr>
            <p:ph idx="1" type="body"/>
          </p:nvPr>
        </p:nvSpPr>
        <p:spPr>
          <a:xfrm>
            <a:off x="304800" y="1600200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POMDP is very (the most) general model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>
                <a:solidFill>
                  <a:srgbClr val="000000"/>
                </a:solidFill>
              </a:rPr>
              <a:t>Deal with uncertainty by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action models and sensor models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>
                <a:solidFill>
                  <a:srgbClr val="000000"/>
                </a:solidFill>
              </a:rPr>
              <a:t>Incorporate goals -&gt; rewards -&gt; utilities -&gt; policy</a:t>
            </a:r>
            <a:endParaRPr sz="28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>
                <a:solidFill>
                  <a:srgbClr val="000000"/>
                </a:solidFill>
              </a:rPr>
              <a:t>Utilities and policies can be computed from rewards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Systematically  (Bellman equations)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Iteratively (Bellman’s iteration algorithm)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>
                <a:solidFill>
                  <a:srgbClr val="000000"/>
                </a:solidFill>
              </a:rPr>
              <a:t>Solve a problem by following a good policy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One policy for one problem/goal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Different policies are needed for different goals</a:t>
            </a:r>
            <a:endParaRPr/>
          </a:p>
        </p:txBody>
      </p:sp>
      <p:sp>
        <p:nvSpPr>
          <p:cNvPr id="1219" name="Google Shape;1219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6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sp>
        <p:nvSpPr>
          <p:cNvPr id="1225" name="Google Shape;1225;p6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Markov Decision Process</a:t>
            </a:r>
            <a:endParaRPr/>
          </a:p>
        </p:txBody>
      </p:sp>
      <p:sp>
        <p:nvSpPr>
          <p:cNvPr id="1231" name="Google Shape;1231;p6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b="1" lang="en-US" sz="2600"/>
              <a:t>Markov Decision Process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We learned that a Markov Decision Process (MDP) consists of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set of</a:t>
            </a:r>
            <a:r>
              <a:rPr lang="en-US" sz="2100">
                <a:solidFill>
                  <a:srgbClr val="800000"/>
                </a:solidFill>
              </a:rPr>
              <a:t> states </a:t>
            </a:r>
            <a:r>
              <a:rPr lang="en-US" sz="2100"/>
              <a:t>S (with an initial state s</a:t>
            </a:r>
            <a:r>
              <a:rPr baseline="-25000" lang="en-US" sz="2100"/>
              <a:t>0</a:t>
            </a:r>
            <a:r>
              <a:rPr lang="en-US" sz="2100"/>
              <a:t>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set of </a:t>
            </a:r>
            <a:r>
              <a:rPr lang="en-US" sz="2100">
                <a:solidFill>
                  <a:srgbClr val="800000"/>
                </a:solidFill>
              </a:rPr>
              <a:t>actions </a:t>
            </a:r>
            <a:r>
              <a:rPr lang="en-US" sz="2100"/>
              <a:t>A in each state,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set of </a:t>
            </a:r>
            <a:r>
              <a:rPr lang="en-US" sz="2100">
                <a:solidFill>
                  <a:srgbClr val="800000"/>
                </a:solidFill>
              </a:rPr>
              <a:t>percepts </a:t>
            </a:r>
            <a:r>
              <a:rPr lang="en-US" sz="2100"/>
              <a:t>that can be sensed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</a:t>
            </a:r>
            <a:r>
              <a:rPr lang="en-US" sz="2100">
                <a:solidFill>
                  <a:srgbClr val="800000"/>
                </a:solidFill>
              </a:rPr>
              <a:t>transition </a:t>
            </a:r>
            <a:r>
              <a:rPr lang="en-US" sz="2100"/>
              <a:t>model P(s’|s,a), or T(s,a,s’)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 strike="sngStrike"/>
              <a:t>A sensor model </a:t>
            </a:r>
            <a:r>
              <a:rPr lang="en-US" sz="2100" strike="sngStrike">
                <a:latin typeface="Noto Sans Symbols"/>
                <a:ea typeface="Noto Sans Symbols"/>
                <a:cs typeface="Noto Sans Symbols"/>
                <a:sym typeface="Noto Sans Symbols"/>
              </a:rPr>
              <a:t>θ = </a:t>
            </a:r>
            <a:r>
              <a:rPr lang="en-US" sz="2100" strike="sngStrike"/>
              <a:t>P(z|s)</a:t>
            </a:r>
            <a:endParaRPr sz="2100" strike="sngStrike"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00000"/>
              </a:buClr>
              <a:buSzPts val="2100"/>
              <a:buChar char="•"/>
            </a:pPr>
            <a:r>
              <a:rPr lang="en-US" sz="2100">
                <a:solidFill>
                  <a:srgbClr val="800000"/>
                </a:solidFill>
              </a:rPr>
              <a:t>The current state </a:t>
            </a:r>
            <a:r>
              <a:rPr lang="en-US" sz="2100"/>
              <a:t>distribution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A </a:t>
            </a:r>
            <a:r>
              <a:rPr lang="en-US" sz="2100">
                <a:solidFill>
                  <a:srgbClr val="800000"/>
                </a:solidFill>
              </a:rPr>
              <a:t>reward </a:t>
            </a:r>
            <a:r>
              <a:rPr lang="en-US" sz="2100"/>
              <a:t>function R(s,a,s’)     // careful here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</a:pPr>
            <a:r>
              <a:rPr lang="en-US" sz="2100"/>
              <a:t>The MDP’s solution identifies the best action to take in each state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800000"/>
              </a:buClr>
              <a:buSzPts val="2100"/>
              <a:buChar char="•"/>
            </a:pPr>
            <a:r>
              <a:rPr lang="en-US" sz="2100">
                <a:solidFill>
                  <a:srgbClr val="800000"/>
                </a:solidFill>
              </a:rPr>
              <a:t>Optimal policy π(s)=a </a:t>
            </a:r>
            <a:r>
              <a:rPr lang="en-US" sz="2100"/>
              <a:t>obtained by value iteration or policy iteration (aka dynamic programming)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MDP</a:t>
            </a:r>
            <a:endParaRPr/>
          </a:p>
        </p:txBody>
      </p:sp>
      <p:sp>
        <p:nvSpPr>
          <p:cNvPr id="1237" name="Google Shape;1237;p68"/>
          <p:cNvSpPr txBox="1"/>
          <p:nvPr>
            <p:ph idx="1" type="body"/>
          </p:nvPr>
        </p:nvSpPr>
        <p:spPr>
          <a:xfrm>
            <a:off x="1254888" y="1482237"/>
            <a:ext cx="6931994" cy="281404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States:      </a:t>
            </a:r>
            <a:r>
              <a:rPr i="1" lang="en-US"/>
              <a:t>s</a:t>
            </a:r>
            <a:r>
              <a:rPr baseline="-25000" lang="en-US"/>
              <a:t>1</a:t>
            </a:r>
            <a:r>
              <a:rPr lang="en-US"/>
              <a:t>, …, </a:t>
            </a:r>
            <a:r>
              <a:rPr i="1" lang="en-US"/>
              <a:t>s</a:t>
            </a:r>
            <a:r>
              <a:rPr baseline="-25000" lang="en-US"/>
              <a:t>n,</a:t>
            </a:r>
            <a:r>
              <a:rPr lang="en-US"/>
              <a:t>      Actions:  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2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Transition Probability Distribution: (assume s</a:t>
            </a:r>
            <a:r>
              <a:rPr baseline="-25000" lang="en-US"/>
              <a:t>n+1</a:t>
            </a:r>
            <a:r>
              <a:rPr lang="en-US"/>
              <a:t>=s</a:t>
            </a:r>
            <a:r>
              <a:rPr baseline="-25000" lang="en-US"/>
              <a:t>1</a:t>
            </a:r>
            <a:r>
              <a:rPr lang="en-US"/>
              <a:t>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i="1" lang="en-US"/>
              <a:t>,a</a:t>
            </a:r>
            <a:r>
              <a:rPr baseline="-25000" i="1" lang="en-US"/>
              <a:t>1</a:t>
            </a:r>
            <a:r>
              <a:rPr i="1" lang="en-US"/>
              <a:t>,s</a:t>
            </a:r>
            <a:r>
              <a:rPr baseline="-25000" i="1" lang="en-US"/>
              <a:t>i+1</a:t>
            </a:r>
            <a:r>
              <a:rPr lang="en-US"/>
              <a:t>)=0.8, P(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i="1" lang="en-US"/>
              <a:t>,a</a:t>
            </a:r>
            <a:r>
              <a:rPr baseline="-25000" i="1" lang="en-US"/>
              <a:t>1</a:t>
            </a:r>
            <a:r>
              <a:rPr i="1" lang="en-US"/>
              <a:t>,s</a:t>
            </a:r>
            <a:r>
              <a:rPr baseline="-25000" i="1" lang="en-US"/>
              <a:t>1</a:t>
            </a:r>
            <a:r>
              <a:rPr lang="en-US"/>
              <a:t>)=0.2, P(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i="1" lang="en-US"/>
              <a:t>,a</a:t>
            </a:r>
            <a:r>
              <a:rPr baseline="-25000" i="1" lang="en-US"/>
              <a:t>2</a:t>
            </a:r>
            <a:r>
              <a:rPr i="1" lang="en-US"/>
              <a:t>,s</a:t>
            </a:r>
            <a:r>
              <a:rPr baseline="-25000" i="1" lang="en-US"/>
              <a:t>1</a:t>
            </a:r>
            <a:r>
              <a:rPr lang="en-US"/>
              <a:t>)=0.9, P(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i="1" lang="en-US"/>
              <a:t>,a</a:t>
            </a:r>
            <a:r>
              <a:rPr baseline="-25000" i="1" lang="en-US"/>
              <a:t>2</a:t>
            </a:r>
            <a:r>
              <a:rPr i="1" lang="en-US"/>
              <a:t>,s</a:t>
            </a:r>
            <a:r>
              <a:rPr baseline="-25000" i="1" lang="en-US"/>
              <a:t>i+1</a:t>
            </a:r>
            <a:r>
              <a:rPr lang="en-US"/>
              <a:t>)=0.1.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Reward: all R(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i="1" lang="en-US"/>
              <a:t>i</a:t>
            </a:r>
            <a:r>
              <a:rPr i="1" lang="en-US"/>
              <a:t>, s</a:t>
            </a:r>
            <a:r>
              <a:rPr baseline="-25000" lang="en-US"/>
              <a:t>j</a:t>
            </a:r>
            <a:r>
              <a:rPr lang="en-US"/>
              <a:t>) = 0.0, except R(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s</a:t>
            </a:r>
            <a:r>
              <a:rPr baseline="-25000" lang="en-US"/>
              <a:t>n</a:t>
            </a:r>
            <a:r>
              <a:rPr lang="en-US"/>
              <a:t>) = 99.9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define the goal state to be </a:t>
            </a:r>
            <a:r>
              <a:rPr i="1" lang="en-US"/>
              <a:t>s</a:t>
            </a:r>
            <a:r>
              <a:rPr baseline="-25000" lang="en-US"/>
              <a:t>n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Future discount factor: gamma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/>
              <a:t> = 0.7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State utility values: U(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n-2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n-3</a:t>
            </a:r>
            <a:r>
              <a:rPr lang="en-US"/>
              <a:t>), … and U(</a:t>
            </a:r>
            <a:r>
              <a:rPr i="1" lang="en-US"/>
              <a:t>s</a:t>
            </a:r>
            <a:r>
              <a:rPr baseline="-25000" lang="en-US"/>
              <a:t>2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1</a:t>
            </a:r>
            <a:r>
              <a:rPr lang="en-US"/>
              <a:t>)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Optimal Policy: π(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lang="en-US"/>
              <a:t>)=</a:t>
            </a:r>
            <a:r>
              <a:rPr i="1" lang="en-US"/>
              <a:t>a</a:t>
            </a:r>
            <a:r>
              <a:rPr baseline="-25000" i="1" lang="en-US"/>
              <a:t>1</a:t>
            </a:r>
            <a:endParaRPr/>
          </a:p>
        </p:txBody>
      </p:sp>
      <p:sp>
        <p:nvSpPr>
          <p:cNvPr id="1238" name="Google Shape;1238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00"/>
                </a:solidFill>
              </a:rPr>
              <a:t>‹#›</a:t>
            </a:fld>
            <a:endParaRPr>
              <a:solidFill>
                <a:srgbClr val="FFFF00"/>
              </a:solidFill>
            </a:endParaRPr>
          </a:p>
        </p:txBody>
      </p:sp>
      <p:pic>
        <p:nvPicPr>
          <p:cNvPr id="1239" name="Google Shape;123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31" y="4419600"/>
            <a:ext cx="6960937" cy="19367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240" name="Google Shape;1240;p68"/>
          <p:cNvSpPr txBox="1"/>
          <p:nvPr/>
        </p:nvSpPr>
        <p:spPr>
          <a:xfrm>
            <a:off x="6907617" y="6100693"/>
            <a:ext cx="59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99.9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8"/>
          <p:cNvSpPr txBox="1"/>
          <p:nvPr/>
        </p:nvSpPr>
        <p:spPr>
          <a:xfrm>
            <a:off x="7501537" y="6100693"/>
            <a:ext cx="615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Reinforcement Learning</a:t>
            </a:r>
            <a:endParaRPr/>
          </a:p>
        </p:txBody>
      </p:sp>
      <p:sp>
        <p:nvSpPr>
          <p:cNvPr id="1247" name="Google Shape;1247;p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•"/>
            </a:pPr>
            <a:r>
              <a:rPr b="1" lang="en-US" sz="2600">
                <a:solidFill>
                  <a:srgbClr val="000000"/>
                </a:solidFill>
              </a:rPr>
              <a:t>Given a Markov Decision Process (environment)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A set of states S				                  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lang="en-US" sz="2500">
                <a:solidFill>
                  <a:srgbClr val="000000"/>
                </a:solidFill>
              </a:rPr>
              <a:t>(known)</a:t>
            </a:r>
            <a:endParaRPr sz="25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A set of actions A in each state               	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lang="en-US" sz="2500">
                <a:solidFill>
                  <a:srgbClr val="000000"/>
                </a:solidFill>
              </a:rPr>
              <a:t>(known)</a:t>
            </a:r>
            <a:endParaRPr sz="25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A set of percepts that can be sensed 		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lang="en-US" sz="2500">
                <a:solidFill>
                  <a:srgbClr val="000000"/>
                </a:solidFill>
              </a:rPr>
              <a:t>(known)</a:t>
            </a:r>
            <a:endParaRPr sz="25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The current state 				                   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 </a:t>
            </a:r>
            <a:r>
              <a:rPr lang="en-US" sz="2500">
                <a:solidFill>
                  <a:srgbClr val="000000"/>
                </a:solidFill>
              </a:rPr>
              <a:t>(known)</a:t>
            </a:r>
            <a:endParaRPr sz="25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Transitions P(</a:t>
            </a:r>
            <a:r>
              <a:rPr i="1" lang="en-US" sz="2500">
                <a:solidFill>
                  <a:srgbClr val="000000"/>
                </a:solidFill>
              </a:rPr>
              <a:t>s’</a:t>
            </a:r>
            <a:r>
              <a:rPr lang="en-US" sz="2500">
                <a:solidFill>
                  <a:srgbClr val="000000"/>
                </a:solidFill>
              </a:rPr>
              <a:t>|</a:t>
            </a:r>
            <a:r>
              <a:rPr i="1" lang="en-US" sz="2500">
                <a:solidFill>
                  <a:srgbClr val="000000"/>
                </a:solidFill>
              </a:rPr>
              <a:t> s, a</a:t>
            </a:r>
            <a:r>
              <a:rPr lang="en-US" sz="2500">
                <a:solidFill>
                  <a:srgbClr val="000000"/>
                </a:solidFill>
              </a:rPr>
              <a:t>) 		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✖</a:t>
            </a:r>
            <a:r>
              <a:rPr lang="en-US" sz="2500">
                <a:solidFill>
                  <a:srgbClr val="000000"/>
                </a:solidFill>
              </a:rPr>
              <a:t> (only known by the env)</a:t>
            </a:r>
            <a:endParaRPr sz="25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8108"/>
              <a:buChar char="–"/>
            </a:pPr>
            <a:r>
              <a:rPr lang="en-US" sz="2500">
                <a:solidFill>
                  <a:srgbClr val="000000"/>
                </a:solidFill>
              </a:rPr>
              <a:t>Rewards R(</a:t>
            </a:r>
            <a:r>
              <a:rPr i="1" lang="en-US" sz="2500">
                <a:solidFill>
                  <a:srgbClr val="000000"/>
                </a:solidFill>
              </a:rPr>
              <a:t>s, a, s’</a:t>
            </a:r>
            <a:r>
              <a:rPr lang="en-US" sz="2500">
                <a:solidFill>
                  <a:srgbClr val="000000"/>
                </a:solidFill>
              </a:rPr>
              <a:t>)   		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✖</a:t>
            </a:r>
            <a:r>
              <a:rPr lang="en-US" sz="2500">
                <a:solidFill>
                  <a:srgbClr val="000000"/>
                </a:solidFill>
              </a:rPr>
              <a:t> (only known by the env)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96096"/>
              <a:buChar char="•"/>
            </a:pPr>
            <a:r>
              <a:rPr b="1" lang="en-US">
                <a:solidFill>
                  <a:srgbClr val="000000"/>
                </a:solidFill>
              </a:rPr>
              <a:t>Could the agent still learn the optimal policy?</a:t>
            </a:r>
            <a:endParaRPr b="1" sz="3600">
              <a:solidFill>
                <a:srgbClr val="000000"/>
              </a:solidFill>
            </a:endParaRPr>
          </a:p>
          <a:p>
            <a:pPr indent="-2032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7"/>
          <p:cNvGraphicFramePr/>
          <p:nvPr/>
        </p:nvGraphicFramePr>
        <p:xfrm>
          <a:off x="333310" y="167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3" name="Google Shape;223;p7"/>
          <p:cNvSpPr/>
          <p:nvPr/>
        </p:nvSpPr>
        <p:spPr>
          <a:xfrm>
            <a:off x="1905610" y="3230735"/>
            <a:ext cx="1555200" cy="154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2D2.png" id="224" name="Google Shape;2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577" y="1701452"/>
            <a:ext cx="1057250" cy="1498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3PO_droid.png" id="225" name="Google Shape;22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8813" y="1684535"/>
            <a:ext cx="805322" cy="154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st" id="226" name="Google Shape;22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255434" y="3279235"/>
            <a:ext cx="1241500" cy="14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Agent and Environment (Star War)</a:t>
            </a:r>
            <a:endParaRPr/>
          </a:p>
        </p:txBody>
      </p:sp>
      <p:sp>
        <p:nvSpPr>
          <p:cNvPr id="228" name="Google Shape;228;p7"/>
          <p:cNvSpPr txBox="1"/>
          <p:nvPr/>
        </p:nvSpPr>
        <p:spPr>
          <a:xfrm>
            <a:off x="6674366" y="1632138"/>
            <a:ext cx="2216248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R2D2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3PIO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Darth Vader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States: 1,..,11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 ^,v,&gt;,&lt;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Percepts: 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Goals:…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Rewards: 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Utility Values: …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(your “crystal ball”)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Goals, Rewards, Utilities, Policies</a:t>
            </a:r>
            <a:endParaRPr/>
          </a:p>
        </p:txBody>
      </p:sp>
      <p:sp>
        <p:nvSpPr>
          <p:cNvPr id="1253" name="Google Shape;1253;p70"/>
          <p:cNvSpPr txBox="1"/>
          <p:nvPr>
            <p:ph idx="1" type="body"/>
          </p:nvPr>
        </p:nvSpPr>
        <p:spPr>
          <a:xfrm>
            <a:off x="990600" y="1524000"/>
            <a:ext cx="784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Goals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Given to the agent from the problem statements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Rewards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Given to the agent, designed based on the goals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Utility values for states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Computed by the agent, based on the rewards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Policies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Computed or learned by the agent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Used by the agent to select its actions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The better a policy, the more rewards it collects</a:t>
            </a:r>
            <a:endParaRPr/>
          </a:p>
        </p:txBody>
      </p:sp>
      <p:sp>
        <p:nvSpPr>
          <p:cNvPr id="1254" name="Google Shape;1254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255" name="Google Shape;1255;p70"/>
          <p:cNvSpPr/>
          <p:nvPr/>
        </p:nvSpPr>
        <p:spPr>
          <a:xfrm>
            <a:off x="609600" y="1676400"/>
            <a:ext cx="304800" cy="39624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Reinforcement Learning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Propagating the Delayed Rewards</a:t>
            </a:r>
            <a:endParaRPr/>
          </a:p>
        </p:txBody>
      </p:sp>
      <p:grpSp>
        <p:nvGrpSpPr>
          <p:cNvPr id="1261" name="Google Shape;1261;p71"/>
          <p:cNvGrpSpPr/>
          <p:nvPr/>
        </p:nvGrpSpPr>
        <p:grpSpPr>
          <a:xfrm>
            <a:off x="901895" y="1694493"/>
            <a:ext cx="7692090" cy="4210284"/>
            <a:chOff x="302559" y="1605661"/>
            <a:chExt cx="8642260" cy="5011674"/>
          </a:xfrm>
        </p:grpSpPr>
        <p:grpSp>
          <p:nvGrpSpPr>
            <p:cNvPr id="1262" name="Google Shape;1262;p71"/>
            <p:cNvGrpSpPr/>
            <p:nvPr/>
          </p:nvGrpSpPr>
          <p:grpSpPr>
            <a:xfrm>
              <a:off x="302559" y="1605661"/>
              <a:ext cx="4244930" cy="4549920"/>
              <a:chOff x="302559" y="1633069"/>
              <a:chExt cx="4244930" cy="4549920"/>
            </a:xfrm>
          </p:grpSpPr>
          <p:grpSp>
            <p:nvGrpSpPr>
              <p:cNvPr id="1263" name="Google Shape;1263;p71"/>
              <p:cNvGrpSpPr/>
              <p:nvPr/>
            </p:nvGrpSpPr>
            <p:grpSpPr>
              <a:xfrm>
                <a:off x="302559" y="1633069"/>
                <a:ext cx="4244930" cy="4549920"/>
                <a:chOff x="1973624" y="1745050"/>
                <a:chExt cx="4568573" cy="4549920"/>
              </a:xfrm>
            </p:grpSpPr>
            <p:sp>
              <p:nvSpPr>
                <p:cNvPr id="1264" name="Google Shape;1264;p71"/>
                <p:cNvSpPr/>
                <p:nvPr/>
              </p:nvSpPr>
              <p:spPr>
                <a:xfrm>
                  <a:off x="4029486" y="3024144"/>
                  <a:ext cx="593914" cy="593914"/>
                </a:xfrm>
                <a:prstGeom prst="ellipse">
                  <a:avLst/>
                </a:prstGeom>
                <a:solidFill>
                  <a:srgbClr val="C0504D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71"/>
                <p:cNvSpPr/>
                <p:nvPr/>
              </p:nvSpPr>
              <p:spPr>
                <a:xfrm>
                  <a:off x="4410315" y="218691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71"/>
                <p:cNvSpPr/>
                <p:nvPr/>
              </p:nvSpPr>
              <p:spPr>
                <a:xfrm>
                  <a:off x="5375921" y="2917601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71"/>
                <p:cNvSpPr/>
                <p:nvPr/>
              </p:nvSpPr>
              <p:spPr>
                <a:xfrm>
                  <a:off x="5375921" y="473071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71"/>
                <p:cNvSpPr/>
                <p:nvPr/>
              </p:nvSpPr>
              <p:spPr>
                <a:xfrm>
                  <a:off x="3579177" y="3908029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71"/>
                <p:cNvSpPr/>
                <p:nvPr/>
              </p:nvSpPr>
              <p:spPr>
                <a:xfrm>
                  <a:off x="5833121" y="369494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71"/>
                <p:cNvSpPr/>
                <p:nvPr/>
              </p:nvSpPr>
              <p:spPr>
                <a:xfrm>
                  <a:off x="2988536" y="218691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71"/>
                <p:cNvSpPr/>
                <p:nvPr/>
              </p:nvSpPr>
              <p:spPr>
                <a:xfrm>
                  <a:off x="3579177" y="560468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71"/>
                <p:cNvSpPr/>
                <p:nvPr/>
              </p:nvSpPr>
              <p:spPr>
                <a:xfrm>
                  <a:off x="2434444" y="3130686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p71"/>
                <p:cNvSpPr/>
                <p:nvPr/>
              </p:nvSpPr>
              <p:spPr>
                <a:xfrm>
                  <a:off x="4658046" y="4670029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p71"/>
                <p:cNvSpPr/>
                <p:nvPr/>
              </p:nvSpPr>
              <p:spPr>
                <a:xfrm>
                  <a:off x="2775451" y="4624171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71"/>
                <p:cNvSpPr/>
                <p:nvPr/>
              </p:nvSpPr>
              <p:spPr>
                <a:xfrm>
                  <a:off x="4965777" y="5204809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p71"/>
                <p:cNvSpPr/>
                <p:nvPr/>
              </p:nvSpPr>
              <p:spPr>
                <a:xfrm>
                  <a:off x="5269378" y="4121114"/>
                  <a:ext cx="213085" cy="213085"/>
                </a:xfrm>
                <a:prstGeom prst="ellipse">
                  <a:avLst/>
                </a:prstGeom>
                <a:solidFill>
                  <a:srgbClr val="CCFFCC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p71"/>
                <p:cNvSpPr/>
                <p:nvPr/>
              </p:nvSpPr>
              <p:spPr>
                <a:xfrm>
                  <a:off x="1973624" y="1745050"/>
                  <a:ext cx="4568573" cy="454992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78" name="Google Shape;1278;p71"/>
              <p:cNvCxnSpPr>
                <a:stCxn id="1264" idx="1"/>
                <a:endCxn id="1270" idx="5"/>
              </p:cNvCxnSpPr>
              <p:nvPr/>
            </p:nvCxnSpPr>
            <p:spPr>
              <a:xfrm rot="10800000">
                <a:off x="1414597" y="2256940"/>
                <a:ext cx="879000" cy="7422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79" name="Google Shape;1279;p71"/>
              <p:cNvCxnSpPr>
                <a:stCxn id="1264" idx="6"/>
                <a:endCxn id="1266" idx="2"/>
              </p:cNvCxnSpPr>
              <p:nvPr/>
            </p:nvCxnSpPr>
            <p:spPr>
              <a:xfrm flipH="1" rot="10800000">
                <a:off x="2764622" y="2912120"/>
                <a:ext cx="699300" cy="2970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0" name="Google Shape;1280;p71"/>
              <p:cNvCxnSpPr>
                <a:stCxn id="1265" idx="5"/>
                <a:endCxn id="1266" idx="1"/>
              </p:cNvCxnSpPr>
              <p:nvPr/>
            </p:nvCxnSpPr>
            <p:spPr>
              <a:xfrm>
                <a:off x="2735627" y="2256812"/>
                <a:ext cx="757200" cy="5799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1" name="Google Shape;1281;p71"/>
              <p:cNvCxnSpPr>
                <a:stCxn id="1266" idx="5"/>
                <a:endCxn id="1269" idx="0"/>
              </p:cNvCxnSpPr>
              <p:nvPr/>
            </p:nvCxnSpPr>
            <p:spPr>
              <a:xfrm>
                <a:off x="3632828" y="2987499"/>
                <a:ext cx="354900" cy="5955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2" name="Google Shape;1282;p71"/>
              <p:cNvCxnSpPr>
                <a:stCxn id="1269" idx="3"/>
                <a:endCxn id="1276" idx="7"/>
              </p:cNvCxnSpPr>
              <p:nvPr/>
            </p:nvCxnSpPr>
            <p:spPr>
              <a:xfrm flipH="1">
                <a:off x="3533940" y="3764842"/>
                <a:ext cx="383700" cy="275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3" name="Google Shape;1283;p71"/>
              <p:cNvCxnSpPr>
                <a:stCxn id="1276" idx="4"/>
                <a:endCxn id="1267" idx="0"/>
              </p:cNvCxnSpPr>
              <p:nvPr/>
            </p:nvCxnSpPr>
            <p:spPr>
              <a:xfrm>
                <a:off x="3463833" y="4222218"/>
                <a:ext cx="99000" cy="3966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4" name="Google Shape;1284;p71"/>
              <p:cNvCxnSpPr>
                <a:stCxn id="1267" idx="2"/>
                <a:endCxn id="1273" idx="6"/>
              </p:cNvCxnSpPr>
              <p:nvPr/>
            </p:nvCxnSpPr>
            <p:spPr>
              <a:xfrm rot="10800000">
                <a:off x="2994933" y="4664676"/>
                <a:ext cx="468900" cy="606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5" name="Google Shape;1285;p71"/>
              <p:cNvCxnSpPr>
                <a:stCxn id="1273" idx="1"/>
                <a:endCxn id="1271" idx="0"/>
              </p:cNvCxnSpPr>
              <p:nvPr/>
            </p:nvCxnSpPr>
            <p:spPr>
              <a:xfrm flipH="1">
                <a:off x="1893408" y="4589254"/>
                <a:ext cx="932400" cy="9033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6" name="Google Shape;1286;p71"/>
              <p:cNvCxnSpPr>
                <a:stCxn id="1271" idx="0"/>
                <a:endCxn id="1268" idx="4"/>
              </p:cNvCxnSpPr>
              <p:nvPr/>
            </p:nvCxnSpPr>
            <p:spPr>
              <a:xfrm rot="10800000">
                <a:off x="1893368" y="4009203"/>
                <a:ext cx="0" cy="14835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7" name="Google Shape;1287;p71"/>
              <p:cNvCxnSpPr>
                <a:stCxn id="1268" idx="1"/>
                <a:endCxn id="1272" idx="5"/>
              </p:cNvCxnSpPr>
              <p:nvPr/>
            </p:nvCxnSpPr>
            <p:spPr>
              <a:xfrm rot="10800000">
                <a:off x="899668" y="3200554"/>
                <a:ext cx="923700" cy="6267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8" name="Google Shape;1288;p71"/>
              <p:cNvCxnSpPr>
                <a:stCxn id="1268" idx="3"/>
                <a:endCxn id="1274" idx="7"/>
              </p:cNvCxnSpPr>
              <p:nvPr/>
            </p:nvCxnSpPr>
            <p:spPr>
              <a:xfrm flipH="1">
                <a:off x="1216468" y="3977927"/>
                <a:ext cx="606900" cy="5655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289" name="Google Shape;1289;p71"/>
              <p:cNvCxnSpPr>
                <a:stCxn id="1273" idx="5"/>
                <a:endCxn id="1275" idx="0"/>
              </p:cNvCxnSpPr>
              <p:nvPr/>
            </p:nvCxnSpPr>
            <p:spPr>
              <a:xfrm>
                <a:off x="2965808" y="4739927"/>
                <a:ext cx="216000" cy="3528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</p:grpSp>
        <p:grpSp>
          <p:nvGrpSpPr>
            <p:cNvPr id="1290" name="Google Shape;1290;p71"/>
            <p:cNvGrpSpPr/>
            <p:nvPr/>
          </p:nvGrpSpPr>
          <p:grpSpPr>
            <a:xfrm>
              <a:off x="4699889" y="1609581"/>
              <a:ext cx="4244930" cy="4549920"/>
              <a:chOff x="302559" y="1633069"/>
              <a:chExt cx="4244930" cy="4549920"/>
            </a:xfrm>
          </p:grpSpPr>
          <p:grpSp>
            <p:nvGrpSpPr>
              <p:cNvPr id="1291" name="Google Shape;1291;p71"/>
              <p:cNvGrpSpPr/>
              <p:nvPr/>
            </p:nvGrpSpPr>
            <p:grpSpPr>
              <a:xfrm>
                <a:off x="302559" y="1633069"/>
                <a:ext cx="4244930" cy="4549920"/>
                <a:chOff x="1973624" y="1745050"/>
                <a:chExt cx="4568573" cy="4549920"/>
              </a:xfrm>
            </p:grpSpPr>
            <p:sp>
              <p:nvSpPr>
                <p:cNvPr id="1292" name="Google Shape;1292;p71"/>
                <p:cNvSpPr/>
                <p:nvPr/>
              </p:nvSpPr>
              <p:spPr>
                <a:xfrm>
                  <a:off x="4029486" y="3024144"/>
                  <a:ext cx="593914" cy="593914"/>
                </a:xfrm>
                <a:prstGeom prst="ellipse">
                  <a:avLst/>
                </a:prstGeom>
                <a:solidFill>
                  <a:srgbClr val="C0504D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71"/>
                <p:cNvSpPr/>
                <p:nvPr/>
              </p:nvSpPr>
              <p:spPr>
                <a:xfrm>
                  <a:off x="4410315" y="2186914"/>
                  <a:ext cx="213085" cy="213085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p71"/>
                <p:cNvSpPr/>
                <p:nvPr/>
              </p:nvSpPr>
              <p:spPr>
                <a:xfrm>
                  <a:off x="5375921" y="2673487"/>
                  <a:ext cx="457201" cy="457200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p71"/>
                <p:cNvSpPr/>
                <p:nvPr/>
              </p:nvSpPr>
              <p:spPr>
                <a:xfrm>
                  <a:off x="5375921" y="4786796"/>
                  <a:ext cx="287327" cy="287326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p71"/>
                <p:cNvSpPr/>
                <p:nvPr/>
              </p:nvSpPr>
              <p:spPr>
                <a:xfrm>
                  <a:off x="3579177" y="3884541"/>
                  <a:ext cx="236573" cy="236573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p71"/>
                <p:cNvSpPr/>
                <p:nvPr/>
              </p:nvSpPr>
              <p:spPr>
                <a:xfrm>
                  <a:off x="5663246" y="3525068"/>
                  <a:ext cx="382960" cy="382961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p71"/>
                <p:cNvSpPr/>
                <p:nvPr/>
              </p:nvSpPr>
              <p:spPr>
                <a:xfrm>
                  <a:off x="2988536" y="2186914"/>
                  <a:ext cx="213085" cy="213085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p71"/>
                <p:cNvSpPr/>
                <p:nvPr/>
              </p:nvSpPr>
              <p:spPr>
                <a:xfrm>
                  <a:off x="3579177" y="5604684"/>
                  <a:ext cx="236573" cy="236573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p71"/>
                <p:cNvSpPr/>
                <p:nvPr/>
              </p:nvSpPr>
              <p:spPr>
                <a:xfrm>
                  <a:off x="2434444" y="3130686"/>
                  <a:ext cx="213085" cy="213085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p71"/>
                <p:cNvSpPr/>
                <p:nvPr/>
              </p:nvSpPr>
              <p:spPr>
                <a:xfrm>
                  <a:off x="4592196" y="4604179"/>
                  <a:ext cx="278936" cy="278936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p71"/>
                <p:cNvSpPr/>
                <p:nvPr/>
              </p:nvSpPr>
              <p:spPr>
                <a:xfrm>
                  <a:off x="2775451" y="4624171"/>
                  <a:ext cx="213085" cy="213085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p71"/>
                <p:cNvSpPr/>
                <p:nvPr/>
              </p:nvSpPr>
              <p:spPr>
                <a:xfrm>
                  <a:off x="4965777" y="5204809"/>
                  <a:ext cx="213085" cy="213085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p71"/>
                <p:cNvSpPr/>
                <p:nvPr/>
              </p:nvSpPr>
              <p:spPr>
                <a:xfrm>
                  <a:off x="5238172" y="4089908"/>
                  <a:ext cx="350833" cy="350834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p71"/>
                <p:cNvSpPr/>
                <p:nvPr/>
              </p:nvSpPr>
              <p:spPr>
                <a:xfrm>
                  <a:off x="1973624" y="1745050"/>
                  <a:ext cx="4568573" cy="454992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06" name="Google Shape;1306;p71"/>
              <p:cNvCxnSpPr>
                <a:stCxn id="1292" idx="1"/>
                <a:endCxn id="1298" idx="5"/>
              </p:cNvCxnSpPr>
              <p:nvPr/>
            </p:nvCxnSpPr>
            <p:spPr>
              <a:xfrm rot="10800000">
                <a:off x="1414597" y="2256940"/>
                <a:ext cx="879000" cy="7422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07" name="Google Shape;1307;p71"/>
              <p:cNvCxnSpPr>
                <a:stCxn id="1292" idx="6"/>
                <a:endCxn id="1294" idx="2"/>
              </p:cNvCxnSpPr>
              <p:nvPr/>
            </p:nvCxnSpPr>
            <p:spPr>
              <a:xfrm flipH="1" rot="10800000">
                <a:off x="2764622" y="2790020"/>
                <a:ext cx="699300" cy="4191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08" name="Google Shape;1308;p71"/>
              <p:cNvCxnSpPr>
                <a:stCxn id="1293" idx="5"/>
                <a:endCxn id="1294" idx="1"/>
              </p:cNvCxnSpPr>
              <p:nvPr/>
            </p:nvCxnSpPr>
            <p:spPr>
              <a:xfrm>
                <a:off x="2735627" y="2256812"/>
                <a:ext cx="790500" cy="3717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09" name="Google Shape;1309;p71"/>
              <p:cNvCxnSpPr>
                <a:stCxn id="1294" idx="5"/>
                <a:endCxn id="1297" idx="0"/>
              </p:cNvCxnSpPr>
              <p:nvPr/>
            </p:nvCxnSpPr>
            <p:spPr>
              <a:xfrm>
                <a:off x="3826433" y="2951751"/>
                <a:ext cx="82200" cy="461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0" name="Google Shape;1310;p71"/>
              <p:cNvCxnSpPr>
                <a:stCxn id="1297" idx="3"/>
                <a:endCxn id="1304" idx="7"/>
              </p:cNvCxnSpPr>
              <p:nvPr/>
            </p:nvCxnSpPr>
            <p:spPr>
              <a:xfrm flipH="1">
                <a:off x="3614014" y="3739965"/>
                <a:ext cx="168900" cy="2892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1" name="Google Shape;1311;p71"/>
              <p:cNvCxnSpPr>
                <a:stCxn id="1304" idx="4"/>
                <a:endCxn id="1295" idx="0"/>
              </p:cNvCxnSpPr>
              <p:nvPr/>
            </p:nvCxnSpPr>
            <p:spPr>
              <a:xfrm>
                <a:off x="3498832" y="4328761"/>
                <a:ext cx="98400" cy="3462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2" name="Google Shape;1312;p71"/>
              <p:cNvCxnSpPr>
                <a:stCxn id="1295" idx="2"/>
                <a:endCxn id="1301" idx="6"/>
              </p:cNvCxnSpPr>
              <p:nvPr/>
            </p:nvCxnSpPr>
            <p:spPr>
              <a:xfrm rot="10800000">
                <a:off x="2994933" y="4631578"/>
                <a:ext cx="468900" cy="1869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3" name="Google Shape;1313;p71"/>
              <p:cNvCxnSpPr>
                <a:stCxn id="1301" idx="1"/>
                <a:endCxn id="1299" idx="0"/>
              </p:cNvCxnSpPr>
              <p:nvPr/>
            </p:nvCxnSpPr>
            <p:spPr>
              <a:xfrm flipH="1">
                <a:off x="1904184" y="4533047"/>
                <a:ext cx="869400" cy="9597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4" name="Google Shape;1314;p71"/>
              <p:cNvCxnSpPr>
                <a:stCxn id="1299" idx="0"/>
                <a:endCxn id="1296" idx="4"/>
              </p:cNvCxnSpPr>
              <p:nvPr/>
            </p:nvCxnSpPr>
            <p:spPr>
              <a:xfrm rot="10800000">
                <a:off x="1904280" y="4009203"/>
                <a:ext cx="0" cy="14835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5" name="Google Shape;1315;p71"/>
              <p:cNvCxnSpPr>
                <a:stCxn id="1296" idx="1"/>
                <a:endCxn id="1300" idx="5"/>
              </p:cNvCxnSpPr>
              <p:nvPr/>
            </p:nvCxnSpPr>
            <p:spPr>
              <a:xfrm rot="10800000">
                <a:off x="899864" y="3200605"/>
                <a:ext cx="926700" cy="6066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6" name="Google Shape;1316;p71"/>
              <p:cNvCxnSpPr>
                <a:stCxn id="1296" idx="3"/>
                <a:endCxn id="1302" idx="7"/>
              </p:cNvCxnSpPr>
              <p:nvPr/>
            </p:nvCxnSpPr>
            <p:spPr>
              <a:xfrm flipH="1">
                <a:off x="1216664" y="3974488"/>
                <a:ext cx="609900" cy="5688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  <p:cxnSp>
            <p:nvCxnSpPr>
              <p:cNvPr id="1317" name="Google Shape;1317;p71"/>
              <p:cNvCxnSpPr>
                <a:stCxn id="1301" idx="5"/>
                <a:endCxn id="1303" idx="0"/>
              </p:cNvCxnSpPr>
              <p:nvPr/>
            </p:nvCxnSpPr>
            <p:spPr>
              <a:xfrm>
                <a:off x="2956849" y="4730285"/>
                <a:ext cx="225000" cy="36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0000">
                  <a:srgbClr val="000000">
                    <a:alpha val="37254"/>
                  </a:srgbClr>
                </a:outerShdw>
              </a:effectLst>
            </p:spPr>
          </p:cxnSp>
        </p:grpSp>
        <p:sp>
          <p:nvSpPr>
            <p:cNvPr id="1318" name="Google Shape;1318;p71"/>
            <p:cNvSpPr txBox="1"/>
            <p:nvPr/>
          </p:nvSpPr>
          <p:spPr>
            <a:xfrm>
              <a:off x="1640456" y="6164718"/>
              <a:ext cx="1108773" cy="40299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Before RL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1"/>
            <p:cNvSpPr txBox="1"/>
            <p:nvPr/>
          </p:nvSpPr>
          <p:spPr>
            <a:xfrm>
              <a:off x="6394886" y="6214340"/>
              <a:ext cx="957712" cy="40299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After RL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0" name="Google Shape;1320;p71"/>
          <p:cNvSpPr txBox="1"/>
          <p:nvPr/>
        </p:nvSpPr>
        <p:spPr>
          <a:xfrm>
            <a:off x="901895" y="6004217"/>
            <a:ext cx="8020914" cy="646331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RL, no matter where you are, you know which way to go to the Goal!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is because all states now have utility values that will lead your agent to the goal.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Reinforcement Learning (Key Ideas)</a:t>
            </a:r>
            <a:endParaRPr/>
          </a:p>
        </p:txBody>
      </p:sp>
      <p:sp>
        <p:nvSpPr>
          <p:cNvPr id="1326" name="Google Shape;1326;p72"/>
          <p:cNvSpPr txBox="1"/>
          <p:nvPr>
            <p:ph idx="1" type="body"/>
          </p:nvPr>
        </p:nvSpPr>
        <p:spPr>
          <a:xfrm>
            <a:off x="457199" y="1600200"/>
            <a:ext cx="844202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>
                <a:solidFill>
                  <a:srgbClr val="000000"/>
                </a:solidFill>
              </a:rPr>
              <a:t>Can the agent still learn the optimal policy?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Char char="–"/>
            </a:pPr>
            <a:r>
              <a:rPr lang="en-US" sz="1900">
                <a:solidFill>
                  <a:srgbClr val="000000"/>
                </a:solidFill>
              </a:rPr>
              <a:t>When it knows only the states S and actions A, but not the transition model P(s,a,s’) and/or reward function R(s,a,s’)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>
                <a:solidFill>
                  <a:srgbClr val="000000"/>
                </a:solidFill>
              </a:rPr>
              <a:t>Try an action on a state of the environment, and get a “sample” that includes (s, a, s’, r) and maybe U: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000000"/>
              </a:buClr>
              <a:buSzPts val="2300"/>
              <a:buChar char="–"/>
            </a:pPr>
            <a:r>
              <a:rPr lang="en-US" sz="2300">
                <a:solidFill>
                  <a:srgbClr val="000000"/>
                </a:solidFill>
              </a:rPr>
              <a:t>A state transition (s,a)-&gt;s’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000000"/>
              </a:buClr>
              <a:buSzPts val="2300"/>
              <a:buChar char="–"/>
            </a:pPr>
            <a:r>
              <a:rPr lang="en-US" sz="2300">
                <a:solidFill>
                  <a:srgbClr val="000000"/>
                </a:solidFill>
              </a:rPr>
              <a:t>A reward received for the action r = R(s, a, s’)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000000"/>
              </a:buClr>
              <a:buSzPts val="2300"/>
              <a:buChar char="–"/>
            </a:pPr>
            <a:r>
              <a:rPr lang="en-US" sz="2300">
                <a:solidFill>
                  <a:srgbClr val="000000"/>
                </a:solidFill>
              </a:rPr>
              <a:t>And maybe the utility value of the next state U(s’)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>
                <a:solidFill>
                  <a:srgbClr val="000000"/>
                </a:solidFill>
              </a:rPr>
              <a:t>Objective: Try different actions in states to discover an optimal policy π(s)=a and eventually tells the agent which action will lead to the most rewarding states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How to Explore the State Space</a:t>
            </a:r>
            <a:endParaRPr/>
          </a:p>
        </p:txBody>
      </p:sp>
      <p:sp>
        <p:nvSpPr>
          <p:cNvPr id="1332" name="Google Shape;1332;p73"/>
          <p:cNvSpPr txBox="1"/>
          <p:nvPr>
            <p:ph idx="1" type="body"/>
          </p:nvPr>
        </p:nvSpPr>
        <p:spPr>
          <a:xfrm>
            <a:off x="228599" y="1676400"/>
            <a:ext cx="863441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Visit different states to discover a policy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and improve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Numerous strategies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A simple strategy is executing actions randomly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Initially there is no policy, but random actions eventually discover a policy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At every time step, act randomly with a probability (for exploration), otherwise, follow the current policy π(s)=a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The random action may causes unnecessary action execution when the optimal policy is already discovered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One solution is to lower the probability of selecting a random action over time (i.e., reduce the “temperature”)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33" name="Google Shape;133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1219200"/>
            <a:ext cx="1776413" cy="177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Reinforcement Learning</a:t>
            </a:r>
            <a:endParaRPr/>
          </a:p>
        </p:txBody>
      </p:sp>
      <p:sp>
        <p:nvSpPr>
          <p:cNvPr id="1339" name="Google Shape;1339;p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Objective: Learn the optimal policy π*(s)=a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Two general classes of algorithms: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b="1" lang="en-US">
                <a:solidFill>
                  <a:srgbClr val="000000"/>
                </a:solidFill>
              </a:rPr>
              <a:t>Model-based RL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First learn the transition model and the utility values of states, then learn the policy (e.g., policy iteration)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Model-free RL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Learn the policy without learning an explicit transition model, but by receiving “samples” from the environment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Three algorithms we will learn: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Monte Carlo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Temporal Difference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Q-Learning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Model-Based RL</a:t>
            </a:r>
            <a:endParaRPr/>
          </a:p>
        </p:txBody>
      </p:sp>
      <p:sp>
        <p:nvSpPr>
          <p:cNvPr id="1345" name="Google Shape;1345;p75"/>
          <p:cNvSpPr txBox="1"/>
          <p:nvPr>
            <p:ph idx="1" type="body"/>
          </p:nvPr>
        </p:nvSpPr>
        <p:spPr>
          <a:xfrm>
            <a:off x="1072147" y="1482237"/>
            <a:ext cx="7336589" cy="281404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Given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States:     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…,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n,</a:t>
            </a:r>
            <a:r>
              <a:rPr lang="en-US">
                <a:solidFill>
                  <a:srgbClr val="000000"/>
                </a:solidFill>
              </a:rPr>
              <a:t>    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Actions:  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Probabilistic transition model: (assume s</a:t>
            </a:r>
            <a:r>
              <a:rPr baseline="-25000" lang="en-US">
                <a:solidFill>
                  <a:srgbClr val="000000"/>
                </a:solidFill>
              </a:rPr>
              <a:t>n+1</a:t>
            </a:r>
            <a:r>
              <a:rPr lang="en-US">
                <a:solidFill>
                  <a:srgbClr val="000000"/>
                </a:solidFill>
              </a:rPr>
              <a:t>=s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i+1</a:t>
            </a:r>
            <a:r>
              <a:rPr lang="en-US">
                <a:solidFill>
                  <a:srgbClr val="000000"/>
                </a:solidFill>
              </a:rPr>
              <a:t>)=0.8,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)=0.2,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)=0.9,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i+1</a:t>
            </a:r>
            <a:r>
              <a:rPr lang="en-US">
                <a:solidFill>
                  <a:srgbClr val="000000"/>
                </a:solidFill>
              </a:rPr>
              <a:t>)=0.1.</a:t>
            </a:r>
            <a:endParaRPr baseline="-25000">
              <a:solidFill>
                <a:srgbClr val="000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Reward: all R(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i="1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i="1" lang="en-US">
                <a:solidFill>
                  <a:srgbClr val="000000"/>
                </a:solidFill>
              </a:rPr>
              <a:t>i</a:t>
            </a:r>
            <a:r>
              <a:rPr i="1" lang="en-US">
                <a:solidFill>
                  <a:srgbClr val="000000"/>
                </a:solidFill>
              </a:rPr>
              <a:t>, s</a:t>
            </a:r>
            <a:r>
              <a:rPr baseline="-25000" lang="en-US">
                <a:solidFill>
                  <a:srgbClr val="000000"/>
                </a:solidFill>
              </a:rPr>
              <a:t>j</a:t>
            </a:r>
            <a:r>
              <a:rPr lang="en-US">
                <a:solidFill>
                  <a:srgbClr val="000000"/>
                </a:solidFill>
              </a:rPr>
              <a:t>) = 0.0, except R(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) = 99.9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–"/>
            </a:pPr>
            <a:r>
              <a:rPr lang="en-US">
                <a:solidFill>
                  <a:srgbClr val="000000"/>
                </a:solidFill>
              </a:rPr>
              <a:t>Future discount factor: </a:t>
            </a:r>
            <a:r>
              <a:rPr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rgbClr val="000000"/>
                </a:solidFill>
              </a:rPr>
              <a:t> = 0.7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Try to learn: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>
                <a:solidFill>
                  <a:srgbClr val="000000"/>
                </a:solidFill>
              </a:rPr>
              <a:t>),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n-2</a:t>
            </a:r>
            <a:r>
              <a:rPr lang="en-US">
                <a:solidFill>
                  <a:srgbClr val="000000"/>
                </a:solidFill>
              </a:rPr>
              <a:t>),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n-3</a:t>
            </a:r>
            <a:r>
              <a:rPr lang="en-US">
                <a:solidFill>
                  <a:srgbClr val="000000"/>
                </a:solidFill>
              </a:rPr>
              <a:t>), … and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),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</a:t>
            </a:r>
            <a:endParaRPr/>
          </a:p>
        </p:txBody>
      </p: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347" name="Google Shape;134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31" y="4419600"/>
            <a:ext cx="6960937" cy="19367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348" name="Google Shape;1348;p75"/>
          <p:cNvSpPr txBox="1"/>
          <p:nvPr/>
        </p:nvSpPr>
        <p:spPr>
          <a:xfrm>
            <a:off x="6944165" y="6100693"/>
            <a:ext cx="59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Model-Based RL</a:t>
            </a:r>
            <a:endParaRPr/>
          </a:p>
        </p:txBody>
      </p:sp>
      <p:sp>
        <p:nvSpPr>
          <p:cNvPr id="1354" name="Google Shape;1354;p76"/>
          <p:cNvSpPr txBox="1"/>
          <p:nvPr>
            <p:ph idx="1" type="body"/>
          </p:nvPr>
        </p:nvSpPr>
        <p:spPr>
          <a:xfrm>
            <a:off x="348989" y="1600201"/>
            <a:ext cx="8337811" cy="190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Learn an approximate model based on random actions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From a state s, count outcomes of s’ for each (s, a)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Normalize to give an estimate of P(s, a, s’)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Learn state utility U(s) from rewards R(s, a, s’) when encountered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Learn a policy (e.g., policy iteration) and solve the MDP</a:t>
            </a:r>
            <a:endParaRPr/>
          </a:p>
        </p:txBody>
      </p:sp>
      <p:pic>
        <p:nvPicPr>
          <p:cNvPr id="1355" name="Google Shape;135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324" y="3712499"/>
            <a:ext cx="3859235" cy="264108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6" name="Google Shape;1356;p76"/>
          <p:cNvSpPr/>
          <p:nvPr/>
        </p:nvSpPr>
        <p:spPr>
          <a:xfrm>
            <a:off x="7539438" y="3135086"/>
            <a:ext cx="640681" cy="1086982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7" name="Google Shape;135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295" y="3712498"/>
            <a:ext cx="3670922" cy="2709734"/>
          </a:xfrm>
          <a:prstGeom prst="rect">
            <a:avLst/>
          </a:prstGeom>
          <a:noFill/>
          <a:ln cap="flat" cmpd="sng" w="1905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8" name="Google Shape;1358;p76"/>
          <p:cNvSpPr/>
          <p:nvPr/>
        </p:nvSpPr>
        <p:spPr>
          <a:xfrm>
            <a:off x="240255" y="2814712"/>
            <a:ext cx="560596" cy="1270053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State Utility Value Iteration (review)</a:t>
            </a:r>
            <a:br>
              <a:rPr b="1"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(improving </a:t>
            </a:r>
            <a:r>
              <a:rPr i="1" lang="en-US" sz="3600">
                <a:solidFill>
                  <a:srgbClr val="000000"/>
                </a:solidFill>
              </a:rPr>
              <a:t>U</a:t>
            </a:r>
            <a:r>
              <a:rPr lang="en-US" sz="3600">
                <a:solidFill>
                  <a:srgbClr val="000000"/>
                </a:solidFill>
              </a:rPr>
              <a:t>(</a:t>
            </a:r>
            <a:r>
              <a:rPr i="1" lang="en-US" sz="3600">
                <a:solidFill>
                  <a:srgbClr val="000000"/>
                </a:solidFill>
              </a:rPr>
              <a:t>s</a:t>
            </a:r>
            <a:r>
              <a:rPr lang="en-US" sz="3600">
                <a:solidFill>
                  <a:srgbClr val="000000"/>
                </a:solidFill>
              </a:rPr>
              <a:t>) every step)</a:t>
            </a:r>
            <a:endParaRPr/>
          </a:p>
        </p:txBody>
      </p:sp>
      <p:sp>
        <p:nvSpPr>
          <p:cNvPr id="1364" name="Google Shape;1364;p77"/>
          <p:cNvSpPr txBox="1"/>
          <p:nvPr>
            <p:ph idx="1" type="body"/>
          </p:nvPr>
        </p:nvSpPr>
        <p:spPr>
          <a:xfrm>
            <a:off x="304800" y="1570037"/>
            <a:ext cx="8382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i="1" lang="en-US">
                <a:solidFill>
                  <a:srgbClr val="000000"/>
                </a:solidFill>
              </a:rPr>
              <a:t>U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)</a:t>
            </a:r>
            <a:r>
              <a:rPr lang="en-US"/>
              <a:t>: the expected sum of maximum rewards achievable starting from a particular state </a:t>
            </a:r>
            <a:r>
              <a:rPr i="1" lang="en-US">
                <a:solidFill>
                  <a:srgbClr val="FFFF00"/>
                </a:solidFill>
              </a:rPr>
              <a:t>s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Bellman equations: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Many equations must be solved </a:t>
            </a:r>
            <a:r>
              <a:rPr i="1" lang="en-US"/>
              <a:t>simultaneously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Bellman iteration:</a:t>
            </a:r>
            <a:r>
              <a:rPr i="1"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Converge to </a:t>
            </a:r>
            <a:r>
              <a:rPr i="1" lang="en-US"/>
              <a:t>U</a:t>
            </a:r>
            <a:r>
              <a:rPr lang="en-US"/>
              <a:t>*(</a:t>
            </a:r>
            <a:r>
              <a:rPr i="1" lang="en-US"/>
              <a:t>s</a:t>
            </a:r>
            <a:r>
              <a:rPr lang="en-US"/>
              <a:t>) step by step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365" name="Google Shape;1365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6" name="Google Shape;136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250" y="3733800"/>
            <a:ext cx="5287963" cy="69850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1367" name="Google Shape;1367;p77"/>
          <p:cNvSpPr txBox="1"/>
          <p:nvPr/>
        </p:nvSpPr>
        <p:spPr>
          <a:xfrm>
            <a:off x="2077548" y="5602355"/>
            <a:ext cx="4988903" cy="7645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8821" l="0" r="0" t="-12292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8"/>
          <p:cNvSpPr txBox="1"/>
          <p:nvPr>
            <p:ph type="title"/>
          </p:nvPr>
        </p:nvSpPr>
        <p:spPr>
          <a:xfrm>
            <a:off x="737623" y="185427"/>
            <a:ext cx="7289050" cy="677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400"/>
              <a:t>Utility Value Iteration (example)</a:t>
            </a:r>
            <a:endParaRPr/>
          </a:p>
        </p:txBody>
      </p:sp>
      <p:sp>
        <p:nvSpPr>
          <p:cNvPr id="1374" name="Google Shape;1374;p78"/>
          <p:cNvSpPr txBox="1"/>
          <p:nvPr/>
        </p:nvSpPr>
        <p:spPr>
          <a:xfrm>
            <a:off x="446048" y="915491"/>
            <a:ext cx="83443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your way to the goal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Bellman Iteration to compute state values from rewards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5" name="Google Shape;137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95" y="2474674"/>
            <a:ext cx="4270375" cy="2141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2869" y="2520443"/>
            <a:ext cx="2704861" cy="205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61" y="4610033"/>
            <a:ext cx="2824162" cy="20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89" y="4933883"/>
            <a:ext cx="3092271" cy="103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78"/>
          <p:cNvSpPr/>
          <p:nvPr/>
        </p:nvSpPr>
        <p:spPr>
          <a:xfrm>
            <a:off x="3535184" y="3146530"/>
            <a:ext cx="1119366" cy="38902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78"/>
          <p:cNvSpPr txBox="1"/>
          <p:nvPr/>
        </p:nvSpPr>
        <p:spPr>
          <a:xfrm>
            <a:off x="3535175" y="2754325"/>
            <a:ext cx="846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78"/>
          <p:cNvSpPr txBox="1"/>
          <p:nvPr/>
        </p:nvSpPr>
        <p:spPr>
          <a:xfrm>
            <a:off x="1821800" y="1761037"/>
            <a:ext cx="4988903" cy="76450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70470" l="0" r="0" t="-1229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Policy Iteration (review)</a:t>
            </a:r>
            <a:br>
              <a:rPr b="1" lang="en-US">
                <a:solidFill>
                  <a:srgbClr val="000000"/>
                </a:solidFill>
              </a:rPr>
            </a:br>
            <a:r>
              <a:rPr lang="en-US" sz="3600">
                <a:solidFill>
                  <a:srgbClr val="000000"/>
                </a:solidFill>
              </a:rPr>
              <a:t>(improving π(s) every step)</a:t>
            </a:r>
            <a:endParaRPr/>
          </a:p>
        </p:txBody>
      </p:sp>
      <p:sp>
        <p:nvSpPr>
          <p:cNvPr id="1387" name="Google Shape;1387;p79"/>
          <p:cNvSpPr txBox="1"/>
          <p:nvPr>
            <p:ph idx="1" type="body"/>
          </p:nvPr>
        </p:nvSpPr>
        <p:spPr>
          <a:xfrm>
            <a:off x="228600" y="1600200"/>
            <a:ext cx="875237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Start with a randomly chosen initial policy π</a:t>
            </a:r>
            <a:r>
              <a:rPr baseline="-25000" lang="en-US" sz="2400"/>
              <a:t>0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Iterate until no change in the utility values of the states: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Policy evaluation: given a policy π</a:t>
            </a:r>
            <a:r>
              <a:rPr baseline="-25000" lang="en-US" sz="2400"/>
              <a:t>i</a:t>
            </a:r>
            <a:r>
              <a:rPr lang="en-US" sz="2400"/>
              <a:t>, calculate the utility value U</a:t>
            </a:r>
            <a:r>
              <a:rPr baseline="-25000" lang="en-US" sz="2400"/>
              <a:t>i</a:t>
            </a:r>
            <a:r>
              <a:rPr lang="en-US" sz="2400"/>
              <a:t>(s) of every state </a:t>
            </a:r>
            <a:r>
              <a:rPr i="1" lang="en-US" sz="2400"/>
              <a:t>s </a:t>
            </a:r>
            <a:r>
              <a:rPr lang="en-US" sz="2400"/>
              <a:t>using policy π</a:t>
            </a:r>
            <a:r>
              <a:rPr baseline="-25000" lang="en-US" sz="2400"/>
              <a:t>i</a:t>
            </a:r>
            <a:r>
              <a:rPr lang="en-US" sz="2400"/>
              <a:t> by solving the system of equations: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Policy improvement: calculate the new policy π</a:t>
            </a:r>
            <a:r>
              <a:rPr baseline="-25000" lang="en-US" sz="2400"/>
              <a:t>i+1</a:t>
            </a:r>
            <a:r>
              <a:rPr lang="en-US" sz="2400"/>
              <a:t> using one‐step look‐ahead based on U</a:t>
            </a:r>
            <a:r>
              <a:rPr baseline="-25000" lang="en-US" sz="2400"/>
              <a:t>i</a:t>
            </a:r>
            <a:r>
              <a:rPr lang="en-US" sz="2400"/>
              <a:t>(s): </a:t>
            </a:r>
            <a:endParaRPr/>
          </a:p>
        </p:txBody>
      </p:sp>
      <p:sp>
        <p:nvSpPr>
          <p:cNvPr id="1388" name="Google Shape;1388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9" name="Google Shape;138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00" y="5073650"/>
            <a:ext cx="5205413" cy="909638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1390" name="Google Shape;139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963" y="3321050"/>
            <a:ext cx="6902450" cy="909638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lang="en-US" sz="4800">
                <a:solidFill>
                  <a:srgbClr val="000000"/>
                </a:solidFill>
              </a:rPr>
              <a:t>Agent and Environment</a:t>
            </a:r>
            <a:br>
              <a:rPr lang="en-US" sz="4800">
                <a:solidFill>
                  <a:srgbClr val="000000"/>
                </a:solidFill>
              </a:rPr>
            </a:br>
            <a:r>
              <a:rPr lang="en-US" sz="4000">
                <a:solidFill>
                  <a:srgbClr val="000000"/>
                </a:solidFill>
              </a:rPr>
              <a:t>The Little Prince’s Planet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34" name="Google Shape;234;p8"/>
          <p:cNvSpPr txBox="1"/>
          <p:nvPr>
            <p:ph idx="1" type="body"/>
          </p:nvPr>
        </p:nvSpPr>
        <p:spPr>
          <a:xfrm>
            <a:off x="1676400" y="5410200"/>
            <a:ext cx="5867400" cy="111342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>
                <a:solidFill>
                  <a:srgbClr val="000000"/>
                </a:solidFill>
              </a:rPr>
              <a:t>Percepts: {rose, volcano, nothing}</a:t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>
                <a:solidFill>
                  <a:srgbClr val="000000"/>
                </a:solidFill>
              </a:rPr>
              <a:t>Actions: {forward, backward, turn-around}</a:t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 sz="2800">
                <a:solidFill>
                  <a:srgbClr val="000000"/>
                </a:solidFill>
              </a:rPr>
              <a:t>States: {north, south, east, west}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550" y="1727200"/>
            <a:ext cx="5245100" cy="36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0"/>
          <p:cNvSpPr txBox="1"/>
          <p:nvPr>
            <p:ph type="title"/>
          </p:nvPr>
        </p:nvSpPr>
        <p:spPr>
          <a:xfrm>
            <a:off x="104503" y="274638"/>
            <a:ext cx="891524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Compute Utility from Rewards and Policy</a:t>
            </a:r>
            <a:endParaRPr/>
          </a:p>
        </p:txBody>
      </p:sp>
      <p:sp>
        <p:nvSpPr>
          <p:cNvPr id="1396" name="Google Shape;1396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7" name="Google Shape;139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408" y="1587491"/>
            <a:ext cx="7980947" cy="203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80"/>
          <p:cNvSpPr/>
          <p:nvPr/>
        </p:nvSpPr>
        <p:spPr>
          <a:xfrm>
            <a:off x="2529029" y="4758809"/>
            <a:ext cx="738313" cy="738313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baseline="-2500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80"/>
          <p:cNvSpPr/>
          <p:nvPr/>
        </p:nvSpPr>
        <p:spPr>
          <a:xfrm>
            <a:off x="5007614" y="3848413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0" name="Google Shape;1400;p80"/>
          <p:cNvCxnSpPr>
            <a:endCxn id="1399" idx="2"/>
          </p:cNvCxnSpPr>
          <p:nvPr/>
        </p:nvCxnSpPr>
        <p:spPr>
          <a:xfrm flipH="1" rot="10800000">
            <a:off x="3789614" y="4217570"/>
            <a:ext cx="1218000" cy="882600"/>
          </a:xfrm>
          <a:prstGeom prst="straightConnector1">
            <a:avLst/>
          </a:prstGeom>
          <a:noFill/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401" name="Google Shape;1401;p80"/>
          <p:cNvSpPr/>
          <p:nvPr/>
        </p:nvSpPr>
        <p:spPr>
          <a:xfrm>
            <a:off x="4948703" y="4758809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80"/>
          <p:cNvSpPr/>
          <p:nvPr/>
        </p:nvSpPr>
        <p:spPr>
          <a:xfrm>
            <a:off x="4948703" y="5686946"/>
            <a:ext cx="738313" cy="738313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b="0" baseline="-2500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3" name="Google Shape;1403;p80"/>
          <p:cNvCxnSpPr>
            <a:stCxn id="1398" idx="6"/>
            <a:endCxn id="1401" idx="2"/>
          </p:cNvCxnSpPr>
          <p:nvPr/>
        </p:nvCxnSpPr>
        <p:spPr>
          <a:xfrm>
            <a:off x="3267342" y="5127966"/>
            <a:ext cx="1681500" cy="0"/>
          </a:xfrm>
          <a:prstGeom prst="straightConnector1">
            <a:avLst/>
          </a:prstGeom>
          <a:noFill/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04" name="Google Shape;1404;p80"/>
          <p:cNvCxnSpPr>
            <a:endCxn id="1402" idx="1"/>
          </p:cNvCxnSpPr>
          <p:nvPr/>
        </p:nvCxnSpPr>
        <p:spPr>
          <a:xfrm>
            <a:off x="3506126" y="5127869"/>
            <a:ext cx="1550700" cy="667200"/>
          </a:xfrm>
          <a:prstGeom prst="straightConnector1">
            <a:avLst/>
          </a:prstGeom>
          <a:noFill/>
          <a:ln cap="flat" cmpd="sng" w="38100">
            <a:solidFill>
              <a:srgbClr val="538CD5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405" name="Google Shape;1405;p80"/>
          <p:cNvSpPr txBox="1"/>
          <p:nvPr/>
        </p:nvSpPr>
        <p:spPr>
          <a:xfrm>
            <a:off x="2121160" y="5658391"/>
            <a:ext cx="1563441" cy="369332"/>
          </a:xfrm>
          <a:prstGeom prst="rect">
            <a:avLst/>
          </a:prstGeom>
          <a:solidFill>
            <a:srgbClr val="C4BD9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Policy: 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=π(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80"/>
          <p:cNvSpPr txBox="1"/>
          <p:nvPr/>
        </p:nvSpPr>
        <p:spPr>
          <a:xfrm>
            <a:off x="3220350" y="3731413"/>
            <a:ext cx="162416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Transition: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P(y|x,</a:t>
            </a: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or P</a:t>
            </a:r>
            <a:r>
              <a:rPr b="0" baseline="-2500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xy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[a]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0"/>
          <p:cNvSpPr txBox="1"/>
          <p:nvPr/>
        </p:nvSpPr>
        <p:spPr>
          <a:xfrm>
            <a:off x="5701737" y="3875150"/>
            <a:ext cx="6381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V(y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0"/>
          <p:cNvSpPr txBox="1"/>
          <p:nvPr/>
        </p:nvSpPr>
        <p:spPr>
          <a:xfrm>
            <a:off x="2564093" y="4361412"/>
            <a:ext cx="5555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0"/>
          <p:cNvSpPr txBox="1"/>
          <p:nvPr/>
        </p:nvSpPr>
        <p:spPr>
          <a:xfrm>
            <a:off x="5588001" y="4730744"/>
            <a:ext cx="6381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V(y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80"/>
          <p:cNvSpPr txBox="1"/>
          <p:nvPr/>
        </p:nvSpPr>
        <p:spPr>
          <a:xfrm>
            <a:off x="5637894" y="5686946"/>
            <a:ext cx="5969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V(y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0"/>
          <p:cNvSpPr txBox="1"/>
          <p:nvPr/>
        </p:nvSpPr>
        <p:spPr>
          <a:xfrm>
            <a:off x="6553200" y="4038246"/>
            <a:ext cx="2223949" cy="64633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the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 are known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80"/>
          <p:cNvSpPr txBox="1"/>
          <p:nvPr/>
        </p:nvSpPr>
        <p:spPr>
          <a:xfrm>
            <a:off x="3163121" y="4539780"/>
            <a:ext cx="8943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R(x,</a:t>
            </a: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80"/>
          <p:cNvSpPr txBox="1"/>
          <p:nvPr/>
        </p:nvSpPr>
        <p:spPr>
          <a:xfrm>
            <a:off x="3228669" y="5053675"/>
            <a:ext cx="3385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baseline="-2500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1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Model-Based RL</a:t>
            </a:r>
            <a:endParaRPr/>
          </a:p>
        </p:txBody>
      </p:sp>
      <p:sp>
        <p:nvSpPr>
          <p:cNvPr id="1419" name="Google Shape;1419;p81"/>
          <p:cNvSpPr txBox="1"/>
          <p:nvPr>
            <p:ph idx="1" type="body"/>
          </p:nvPr>
        </p:nvSpPr>
        <p:spPr>
          <a:xfrm>
            <a:off x="926432" y="1369706"/>
            <a:ext cx="7336589" cy="281404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Given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States:     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…,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     Actions:  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endParaRPr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Probabilistic transition model: (assume s</a:t>
            </a:r>
            <a:r>
              <a:rPr baseline="-25000" lang="en-US">
                <a:solidFill>
                  <a:srgbClr val="000000"/>
                </a:solidFill>
              </a:rPr>
              <a:t>n+1</a:t>
            </a:r>
            <a:r>
              <a:rPr lang="en-US">
                <a:solidFill>
                  <a:srgbClr val="000000"/>
                </a:solidFill>
              </a:rPr>
              <a:t>=s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i+1</a:t>
            </a:r>
            <a:r>
              <a:rPr lang="en-US">
                <a:solidFill>
                  <a:srgbClr val="000000"/>
                </a:solidFill>
              </a:rPr>
              <a:t>)=0.8,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)=0.2,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)=0.9, P(s</a:t>
            </a:r>
            <a:r>
              <a:rPr baseline="-25000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,a</a:t>
            </a:r>
            <a:r>
              <a:rPr baseline="-25000" lang="en-US">
                <a:solidFill>
                  <a:srgbClr val="000000"/>
                </a:solidFill>
              </a:rPr>
              <a:t>2</a:t>
            </a:r>
            <a:r>
              <a:rPr lang="en-US">
                <a:solidFill>
                  <a:srgbClr val="000000"/>
                </a:solidFill>
              </a:rPr>
              <a:t>,s</a:t>
            </a:r>
            <a:r>
              <a:rPr baseline="-25000" lang="en-US">
                <a:solidFill>
                  <a:srgbClr val="000000"/>
                </a:solidFill>
              </a:rPr>
              <a:t>i+1</a:t>
            </a:r>
            <a:r>
              <a:rPr lang="en-US">
                <a:solidFill>
                  <a:srgbClr val="000000"/>
                </a:solidFill>
              </a:rPr>
              <a:t>)=0.1.</a:t>
            </a:r>
            <a:endParaRPr baseline="-250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Reward: all R(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i="1" lang="en-US">
                <a:solidFill>
                  <a:srgbClr val="000000"/>
                </a:solidFill>
              </a:rPr>
              <a:t>i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i="1" lang="en-US">
                <a:solidFill>
                  <a:srgbClr val="000000"/>
                </a:solidFill>
              </a:rPr>
              <a:t>i</a:t>
            </a:r>
            <a:r>
              <a:rPr i="1" lang="en-US">
                <a:solidFill>
                  <a:srgbClr val="000000"/>
                </a:solidFill>
              </a:rPr>
              <a:t>, s</a:t>
            </a:r>
            <a:r>
              <a:rPr baseline="-25000" lang="en-US">
                <a:solidFill>
                  <a:srgbClr val="000000"/>
                </a:solidFill>
              </a:rPr>
              <a:t>j</a:t>
            </a:r>
            <a:r>
              <a:rPr lang="en-US">
                <a:solidFill>
                  <a:srgbClr val="000000"/>
                </a:solidFill>
              </a:rPr>
              <a:t>) = 0.0, except R(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a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,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) = 99.9</a:t>
            </a:r>
            <a:endParaRPr baseline="-25000">
              <a:solidFill>
                <a:srgbClr val="000000"/>
              </a:solidFill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Future discount factor: </a:t>
            </a:r>
            <a:r>
              <a:rPr lang="en-US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rgbClr val="000000"/>
                </a:solidFill>
              </a:rPr>
              <a:t> = 0.7, all Initial utility values are: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i-</a:t>
            </a:r>
            <a:r>
              <a:rPr lang="en-US">
                <a:solidFill>
                  <a:srgbClr val="000000"/>
                </a:solidFill>
              </a:rPr>
              <a:t>)=0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1</a:t>
            </a:r>
            <a:r>
              <a:rPr baseline="30000" lang="en-US">
                <a:solidFill>
                  <a:srgbClr val="000000"/>
                </a:solidFill>
              </a:rPr>
              <a:t>st</a:t>
            </a:r>
            <a:r>
              <a:rPr lang="en-US">
                <a:solidFill>
                  <a:srgbClr val="000000"/>
                </a:solidFill>
              </a:rPr>
              <a:t> iteration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>
                <a:solidFill>
                  <a:srgbClr val="000000"/>
                </a:solidFill>
              </a:rPr>
              <a:t>)=0.7max{0.8(99.9+0)+0.2(0+0), …, …} = 55.944; or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>
                <a:solidFill>
                  <a:srgbClr val="000000"/>
                </a:solidFill>
              </a:rPr>
              <a:t>)=max{0.8(99.9+0.7*0)+0.2(0+0), …, …} = 79.92; 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n-2</a:t>
            </a:r>
            <a:r>
              <a:rPr lang="en-US">
                <a:solidFill>
                  <a:srgbClr val="000000"/>
                </a:solidFill>
              </a:rPr>
              <a:t>)=0,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n-3</a:t>
            </a:r>
            <a:r>
              <a:rPr lang="en-US">
                <a:solidFill>
                  <a:srgbClr val="000000"/>
                </a:solidFill>
              </a:rPr>
              <a:t>)=0, …,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)=0 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</a:rPr>
              <a:t>After many iterations: U(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1</a:t>
            </a:r>
            <a:r>
              <a:rPr lang="en-US">
                <a:solidFill>
                  <a:srgbClr val="000000"/>
                </a:solidFill>
              </a:rPr>
              <a:t>) = ?      Is it 99.9*(0.7*0.8)</a:t>
            </a:r>
            <a:r>
              <a:rPr baseline="30000" lang="en-US">
                <a:solidFill>
                  <a:srgbClr val="000000"/>
                </a:solidFill>
              </a:rPr>
              <a:t>n-1  </a:t>
            </a:r>
            <a:r>
              <a:rPr lang="en-US">
                <a:solidFill>
                  <a:srgbClr val="000000"/>
                </a:solidFill>
              </a:rPr>
              <a:t>?</a:t>
            </a:r>
            <a:endParaRPr/>
          </a:p>
        </p:txBody>
      </p:sp>
      <p:sp>
        <p:nvSpPr>
          <p:cNvPr id="1420" name="Google Shape;1420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00"/>
                </a:solidFill>
              </a:rPr>
              <a:t>‹#›</a:t>
            </a:fld>
            <a:endParaRPr>
              <a:solidFill>
                <a:srgbClr val="FFFF00"/>
              </a:solidFill>
            </a:endParaRPr>
          </a:p>
        </p:txBody>
      </p:sp>
      <p:grpSp>
        <p:nvGrpSpPr>
          <p:cNvPr id="1421" name="Google Shape;1421;p81"/>
          <p:cNvGrpSpPr/>
          <p:nvPr/>
        </p:nvGrpSpPr>
        <p:grpSpPr>
          <a:xfrm>
            <a:off x="1256632" y="4188374"/>
            <a:ext cx="6521024" cy="1670571"/>
            <a:chOff x="1256631" y="4135822"/>
            <a:chExt cx="6960937" cy="2106232"/>
          </a:xfrm>
        </p:grpSpPr>
        <p:pic>
          <p:nvPicPr>
            <p:cNvPr id="1422" name="Google Shape;1422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6631" y="4135822"/>
              <a:ext cx="6960937" cy="19367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</p:pic>
        <p:sp>
          <p:nvSpPr>
            <p:cNvPr id="1423" name="Google Shape;1423;p81"/>
            <p:cNvSpPr txBox="1"/>
            <p:nvPr/>
          </p:nvSpPr>
          <p:spPr>
            <a:xfrm>
              <a:off x="6899851" y="5774054"/>
              <a:ext cx="7356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99.9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81"/>
          <p:cNvSpPr txBox="1"/>
          <p:nvPr/>
        </p:nvSpPr>
        <p:spPr>
          <a:xfrm>
            <a:off x="263461" y="5982789"/>
            <a:ext cx="3968906" cy="5405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61346" l="0" r="0" t="-1090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1"/>
          <p:cNvSpPr txBox="1"/>
          <p:nvPr/>
        </p:nvSpPr>
        <p:spPr>
          <a:xfrm>
            <a:off x="4754880" y="5982788"/>
            <a:ext cx="3868757" cy="5405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61346" l="0" r="0" t="-1090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Model-Based RL</a:t>
            </a:r>
            <a:endParaRPr/>
          </a:p>
        </p:txBody>
      </p:sp>
      <p:sp>
        <p:nvSpPr>
          <p:cNvPr id="1431" name="Google Shape;1431;p82"/>
          <p:cNvSpPr txBox="1"/>
          <p:nvPr>
            <p:ph idx="1" type="body"/>
          </p:nvPr>
        </p:nvSpPr>
        <p:spPr>
          <a:xfrm>
            <a:off x="348989" y="1600201"/>
            <a:ext cx="8337811" cy="1908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Learn an approximate model based on random actions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From a state s, count outcomes of s’ for each (s, a)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Normalize to give an estimate of P(s, a, s’)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Learn state utility U(s) from rewards R(s, a, s’) when encountered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Solve the learned MDP and obtain a policy (e.g. policy iteration)</a:t>
            </a:r>
            <a:endParaRPr/>
          </a:p>
        </p:txBody>
      </p:sp>
      <p:sp>
        <p:nvSpPr>
          <p:cNvPr id="1432" name="Google Shape;1432;p82"/>
          <p:cNvSpPr txBox="1"/>
          <p:nvPr/>
        </p:nvSpPr>
        <p:spPr>
          <a:xfrm>
            <a:off x="1022898" y="3512438"/>
            <a:ext cx="6442151" cy="1754327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and when the goal changes, one can use the learned model P(s, a, s’) to recalculate U(s) and compute a new policy offline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Larger representation than model-free RL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Model-Free Reinforcement Learning</a:t>
            </a:r>
            <a:endParaRPr/>
          </a:p>
        </p:txBody>
      </p:sp>
      <p:sp>
        <p:nvSpPr>
          <p:cNvPr id="1438" name="Google Shape;1438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Objective: Learn the optimal policy </a:t>
            </a:r>
            <a:r>
              <a:rPr lang="en-US">
                <a:solidFill>
                  <a:srgbClr val="FFFF00"/>
                </a:solidFill>
              </a:rPr>
              <a:t>π*(s)=a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Model-based RL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First learn the transition model and the utility values of states, then learn the policy (e.g., policy iteration)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•"/>
            </a:pPr>
            <a:r>
              <a:rPr b="1" lang="en-US">
                <a:solidFill>
                  <a:srgbClr val="800000"/>
                </a:solidFill>
              </a:rPr>
              <a:t>Model-free RL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Learn the policy without learning an explicit model, but by receiving “samples” from the environment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Three algorithms we will learn: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Monte Carlo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Temporal Difference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Q-Learning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Monte Carlo RL (model free)</a:t>
            </a:r>
            <a:endParaRPr/>
          </a:p>
        </p:txBody>
      </p:sp>
      <p:sp>
        <p:nvSpPr>
          <p:cNvPr id="1444" name="Google Shape;1444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56032" lvl="1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Generate a fixed policy </a:t>
            </a:r>
            <a:r>
              <a:rPr lang="en-US">
                <a:solidFill>
                  <a:srgbClr val="800000"/>
                </a:solidFill>
              </a:rPr>
              <a:t>π(s) = a </a:t>
            </a:r>
            <a:r>
              <a:rPr lang="en-US"/>
              <a:t>based on</a:t>
            </a:r>
            <a:r>
              <a:rPr lang="en-US">
                <a:solidFill>
                  <a:srgbClr val="800000"/>
                </a:solidFill>
              </a:rPr>
              <a:t> U(s)</a:t>
            </a:r>
            <a:endParaRPr/>
          </a:p>
          <a:p>
            <a:pPr indent="-256032" lvl="2" marL="76581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 each </a:t>
            </a:r>
            <a:r>
              <a:rPr lang="en-US">
                <a:solidFill>
                  <a:srgbClr val="800000"/>
                </a:solidFill>
              </a:rPr>
              <a:t>episode</a:t>
            </a:r>
            <a:r>
              <a:rPr lang="en-US"/>
              <a:t>, the learner follows the policy starting at a random state</a:t>
            </a:r>
            <a:endParaRPr/>
          </a:p>
          <a:p>
            <a:pPr indent="-256032" lvl="2" marL="76581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Average the sampled returns originating from each state</a:t>
            </a:r>
            <a:endParaRPr/>
          </a:p>
          <a:p>
            <a:pPr indent="-256032" lvl="2" marL="76581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Generate a policy based on U(s) as in “policy iteration”</a:t>
            </a:r>
            <a:endParaRPr sz="2600"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Cons: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The utility value of states U(s) is given and fixed (not learned)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Works only in episodic problems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Takes a very long time to converge as learning is from complete sample returns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Wastes information as it figures out state values in isolation from other states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Temporal Difference RL (model free)</a:t>
            </a:r>
            <a:endParaRPr/>
          </a:p>
        </p:txBody>
      </p:sp>
      <p:sp>
        <p:nvSpPr>
          <p:cNvPr id="1450" name="Google Shape;1450;p85"/>
          <p:cNvSpPr txBox="1"/>
          <p:nvPr>
            <p:ph idx="1" type="body"/>
          </p:nvPr>
        </p:nvSpPr>
        <p:spPr>
          <a:xfrm>
            <a:off x="571500" y="1487778"/>
            <a:ext cx="8001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Improve Monte Carlo, still using a fixed policy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Update U(s) using each sample (s, a, s’, r) </a:t>
            </a:r>
            <a:r>
              <a:rPr lang="en-US"/>
              <a:t>received from the environment and each sample includes: </a:t>
            </a:r>
            <a:endParaRPr/>
          </a:p>
          <a:p>
            <a:pPr indent="-457200" lvl="2" marL="137160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 state transition (s,a</a:t>
            </a:r>
            <a:r>
              <a:rPr lang="en-US"/>
              <a:t>)-&gt;s</a:t>
            </a:r>
            <a:r>
              <a:rPr lang="en-US"/>
              <a:t>’ done by the environment</a:t>
            </a:r>
            <a:endParaRPr/>
          </a:p>
          <a:p>
            <a:pPr indent="-457200" lvl="2" marL="137160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 reward received for the action </a:t>
            </a:r>
            <a:r>
              <a:rPr lang="en-US">
                <a:solidFill>
                  <a:srgbClr val="FFFF00"/>
                </a:solidFill>
              </a:rPr>
              <a:t>r = R(s, a, s’) </a:t>
            </a:r>
            <a:endParaRPr/>
          </a:p>
          <a:p>
            <a:pPr indent="-457200" lvl="2" marL="1371600" rtl="0" algn="l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And the value of the next state </a:t>
            </a:r>
            <a:r>
              <a:rPr lang="en-US">
                <a:solidFill>
                  <a:srgbClr val="FFFF00"/>
                </a:solidFill>
              </a:rPr>
              <a:t>U(s’)</a:t>
            </a:r>
            <a:endParaRPr>
              <a:solidFill>
                <a:srgbClr val="FFFF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That is, </a:t>
            </a:r>
            <a:r>
              <a:rPr lang="en-US">
                <a:solidFill>
                  <a:srgbClr val="800000"/>
                </a:solidFill>
              </a:rPr>
              <a:t>Sample = r + </a:t>
            </a:r>
            <a:r>
              <a:rPr lang="en-US">
                <a:solidFill>
                  <a:srgbClr val="8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rgbClr val="800000"/>
                </a:solidFill>
              </a:rPr>
              <a:t>U(s’), </a:t>
            </a:r>
            <a:r>
              <a:rPr lang="en-US"/>
              <a:t>where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8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= future discount</a:t>
            </a:r>
            <a:endParaRPr>
              <a:solidFill>
                <a:srgbClr val="FFFF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TD Algorithm: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rgbClr val="800000"/>
              </a:buClr>
              <a:buSzPct val="100000"/>
              <a:buChar char="–"/>
            </a:pPr>
            <a:r>
              <a:rPr lang="en-US">
                <a:solidFill>
                  <a:srgbClr val="800000"/>
                </a:solidFill>
              </a:rPr>
              <a:t>U(s) ← (1-α)U(s) + α*Sample = (1-α)U(s) + α[r + </a:t>
            </a:r>
            <a:r>
              <a:rPr lang="en-US">
                <a:solidFill>
                  <a:srgbClr val="8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>
                <a:solidFill>
                  <a:srgbClr val="800000"/>
                </a:solidFill>
              </a:rPr>
              <a:t>U(s’)]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Where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α is the “learning rate” (how much you trust the sample)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You might decrease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α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over time when converges to the average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</a:t>
            </a:r>
            <a:r>
              <a:rPr lang="en-US">
                <a:solidFill>
                  <a:srgbClr val="800000"/>
                </a:solidFill>
              </a:rPr>
              <a:t>parameter α </a:t>
            </a:r>
            <a:r>
              <a:rPr lang="en-US"/>
              <a:t>also represents “forgetting long past values”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Only provides the utility values of states, not improve policy directly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TD-RL</a:t>
            </a:r>
            <a:endParaRPr/>
          </a:p>
        </p:txBody>
      </p:sp>
      <p:sp>
        <p:nvSpPr>
          <p:cNvPr id="1456" name="Google Shape;1456;p86"/>
          <p:cNvSpPr txBox="1"/>
          <p:nvPr>
            <p:ph idx="1" type="body"/>
          </p:nvPr>
        </p:nvSpPr>
        <p:spPr>
          <a:xfrm>
            <a:off x="727061" y="1482237"/>
            <a:ext cx="7681675" cy="281404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States:      </a:t>
            </a:r>
            <a:r>
              <a:rPr i="1" lang="en-US"/>
              <a:t>s</a:t>
            </a:r>
            <a:r>
              <a:rPr baseline="-25000" lang="en-US"/>
              <a:t>1</a:t>
            </a:r>
            <a:r>
              <a:rPr lang="en-US"/>
              <a:t>, …, </a:t>
            </a:r>
            <a:r>
              <a:rPr i="1" lang="en-US"/>
              <a:t>s</a:t>
            </a:r>
            <a:r>
              <a:rPr baseline="-25000" lang="en-US"/>
              <a:t>n,</a:t>
            </a:r>
            <a:r>
              <a:rPr lang="en-US"/>
              <a:t>    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Actions:  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2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Probabilistic transition model: (assume s</a:t>
            </a:r>
            <a:r>
              <a:rPr baseline="-25000" lang="en-US"/>
              <a:t>n+1</a:t>
            </a:r>
            <a:r>
              <a:rPr lang="en-US"/>
              <a:t>=s</a:t>
            </a:r>
            <a:r>
              <a:rPr baseline="-25000" lang="en-US"/>
              <a:t>1</a:t>
            </a:r>
            <a:r>
              <a:rPr lang="en-US"/>
              <a:t>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1</a:t>
            </a:r>
            <a:r>
              <a:rPr lang="en-US"/>
              <a:t>,s</a:t>
            </a:r>
            <a:r>
              <a:rPr baseline="-25000" lang="en-US"/>
              <a:t>i+1</a:t>
            </a:r>
            <a:r>
              <a:rPr lang="en-US"/>
              <a:t>)=0.8,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1</a:t>
            </a:r>
            <a:r>
              <a:rPr lang="en-US"/>
              <a:t>,s</a:t>
            </a:r>
            <a:r>
              <a:rPr baseline="-25000" lang="en-US"/>
              <a:t>1</a:t>
            </a:r>
            <a:r>
              <a:rPr lang="en-US"/>
              <a:t>)=0.2,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2</a:t>
            </a:r>
            <a:r>
              <a:rPr lang="en-US"/>
              <a:t>,s</a:t>
            </a:r>
            <a:r>
              <a:rPr baseline="-25000" lang="en-US"/>
              <a:t>1</a:t>
            </a:r>
            <a:r>
              <a:rPr lang="en-US"/>
              <a:t>)=0.9,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2</a:t>
            </a:r>
            <a:r>
              <a:rPr lang="en-US"/>
              <a:t>,s</a:t>
            </a:r>
            <a:r>
              <a:rPr baseline="-25000" lang="en-US"/>
              <a:t>i+1</a:t>
            </a:r>
            <a:r>
              <a:rPr lang="en-US"/>
              <a:t>)=0.1.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Reward: all R(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i="1" lang="en-US"/>
              <a:t>i</a:t>
            </a:r>
            <a:r>
              <a:rPr i="1" lang="en-US"/>
              <a:t>, s</a:t>
            </a:r>
            <a:r>
              <a:rPr baseline="-25000" lang="en-US"/>
              <a:t>j</a:t>
            </a:r>
            <a:r>
              <a:rPr lang="en-US"/>
              <a:t>) = 0.0, except R(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s</a:t>
            </a:r>
            <a:r>
              <a:rPr baseline="-25000" lang="en-US"/>
              <a:t>n</a:t>
            </a:r>
            <a:r>
              <a:rPr lang="en-US"/>
              <a:t>) = 99.9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define the goal state to be </a:t>
            </a:r>
            <a:r>
              <a:rPr i="1" lang="en-US"/>
              <a:t>s</a:t>
            </a:r>
            <a:r>
              <a:rPr baseline="-25000" lang="en-US"/>
              <a:t>n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learning rate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 </a:t>
            </a:r>
            <a:r>
              <a:rPr lang="en-US"/>
              <a:t>= 0.4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Future discount factor: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γ </a:t>
            </a:r>
            <a:r>
              <a:rPr lang="en-US"/>
              <a:t>= 0.7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Use TD algorithm to learn: U(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n-2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n-3</a:t>
            </a:r>
            <a:r>
              <a:rPr lang="en-US"/>
              <a:t>), … and U(</a:t>
            </a:r>
            <a:r>
              <a:rPr i="1" lang="en-US"/>
              <a:t>s</a:t>
            </a:r>
            <a:r>
              <a:rPr baseline="-25000" lang="en-US"/>
              <a:t>2</a:t>
            </a:r>
            <a:r>
              <a:rPr lang="en-US"/>
              <a:t>), U(</a:t>
            </a:r>
            <a:r>
              <a:rPr i="1" lang="en-US"/>
              <a:t>s</a:t>
            </a:r>
            <a:r>
              <a:rPr baseline="-25000" lang="en-US"/>
              <a:t>1</a:t>
            </a:r>
            <a:r>
              <a:rPr lang="en-US"/>
              <a:t>)</a:t>
            </a:r>
            <a:endParaRPr/>
          </a:p>
        </p:txBody>
      </p:sp>
      <p:sp>
        <p:nvSpPr>
          <p:cNvPr id="1457" name="Google Shape;1457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00"/>
                </a:solidFill>
              </a:rPr>
              <a:t>‹#›</a:t>
            </a:fld>
            <a:endParaRPr>
              <a:solidFill>
                <a:srgbClr val="FFFF00"/>
              </a:solidFill>
            </a:endParaRPr>
          </a:p>
        </p:txBody>
      </p:sp>
      <p:pic>
        <p:nvPicPr>
          <p:cNvPr id="1458" name="Google Shape;14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31" y="4419600"/>
            <a:ext cx="6960937" cy="19367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459" name="Google Shape;1459;p86"/>
          <p:cNvSpPr txBox="1"/>
          <p:nvPr/>
        </p:nvSpPr>
        <p:spPr>
          <a:xfrm>
            <a:off x="6948726" y="6100693"/>
            <a:ext cx="59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Q-Learning (Definition)</a:t>
            </a:r>
            <a:endParaRPr/>
          </a:p>
        </p:txBody>
      </p:sp>
      <p:sp>
        <p:nvSpPr>
          <p:cNvPr id="1465" name="Google Shape;1465;p8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key idea is to use </a:t>
            </a:r>
            <a:r>
              <a:rPr i="1" lang="en-US">
                <a:solidFill>
                  <a:srgbClr val="800000"/>
                </a:solidFill>
              </a:rPr>
              <a:t>Q</a:t>
            </a:r>
            <a:r>
              <a:rPr lang="en-US">
                <a:solidFill>
                  <a:srgbClr val="800000"/>
                </a:solidFill>
              </a:rPr>
              <a:t>(</a:t>
            </a:r>
            <a:r>
              <a:rPr i="1" lang="en-US">
                <a:solidFill>
                  <a:srgbClr val="800000"/>
                </a:solidFill>
              </a:rPr>
              <a:t>s</a:t>
            </a:r>
            <a:r>
              <a:rPr lang="en-US">
                <a:solidFill>
                  <a:srgbClr val="800000"/>
                </a:solidFill>
              </a:rPr>
              <a:t>,</a:t>
            </a:r>
            <a:r>
              <a:rPr i="1" lang="en-US">
                <a:solidFill>
                  <a:srgbClr val="800000"/>
                </a:solidFill>
              </a:rPr>
              <a:t>a</a:t>
            </a:r>
            <a:r>
              <a:rPr lang="en-US">
                <a:solidFill>
                  <a:srgbClr val="800000"/>
                </a:solidFill>
              </a:rPr>
              <a:t>) </a:t>
            </a:r>
            <a:r>
              <a:rPr lang="en-US"/>
              <a:t>to represent the value of taking an action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i="1" lang="en-US"/>
              <a:t>a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in state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i="1" lang="en-US">
                <a:solidFill>
                  <a:srgbClr val="FF0000"/>
                </a:solidFill>
              </a:rPr>
              <a:t>s</a:t>
            </a:r>
            <a:r>
              <a:rPr lang="en-US"/>
              <a:t>, rather than only the value of state U(s):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Define: 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Optimal π(s) = argmax U</a:t>
            </a:r>
            <a:r>
              <a:rPr baseline="30000" lang="en-US"/>
              <a:t>π </a:t>
            </a:r>
            <a:r>
              <a:rPr lang="en-US"/>
              <a:t>(s) = argmax</a:t>
            </a:r>
            <a:r>
              <a:rPr baseline="-25000" lang="en-US"/>
              <a:t>a</a:t>
            </a:r>
            <a:r>
              <a:rPr lang="en-US"/>
              <a:t> Q(s, a)</a:t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last term using Q to replace U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466" name="Google Shape;1466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7" name="Google Shape;146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527" y="4656015"/>
            <a:ext cx="5785744" cy="671147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pic>
        <p:nvPicPr>
          <p:cNvPr id="1468" name="Google Shape;146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3121026"/>
            <a:ext cx="4471987" cy="669925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Q-Learning (Algorithm)</a:t>
            </a:r>
            <a:endParaRPr/>
          </a:p>
        </p:txBody>
      </p:sp>
      <p:sp>
        <p:nvSpPr>
          <p:cNvPr id="1474" name="Google Shape;1474;p88"/>
          <p:cNvSpPr txBox="1"/>
          <p:nvPr>
            <p:ph idx="1" type="body"/>
          </p:nvPr>
        </p:nvSpPr>
        <p:spPr>
          <a:xfrm>
            <a:off x="525585" y="1417639"/>
            <a:ext cx="8229600" cy="3252054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Initially, let </a:t>
            </a:r>
            <a:r>
              <a:rPr i="1" lang="en-US"/>
              <a:t>Q</a:t>
            </a:r>
            <a:r>
              <a:rPr lang="en-US"/>
              <a:t>(s, </a:t>
            </a:r>
            <a:r>
              <a:rPr i="1" lang="en-US"/>
              <a:t>a</a:t>
            </a:r>
            <a:r>
              <a:rPr lang="en-US"/>
              <a:t>)=0, given α and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Sample a transition and reward: (s,a,s’,r)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Sample = r +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lang="en-US"/>
              <a:t> </a:t>
            </a:r>
            <a:r>
              <a:rPr i="1" lang="en-US"/>
              <a:t>max</a:t>
            </a:r>
            <a:r>
              <a:rPr baseline="-25000" i="1" lang="en-US"/>
              <a:t>a’</a:t>
            </a:r>
            <a:r>
              <a:rPr lang="en-US"/>
              <a:t> Q(s’,</a:t>
            </a:r>
            <a:r>
              <a:rPr i="1" lang="en-US"/>
              <a:t>a</a:t>
            </a:r>
            <a:r>
              <a:rPr lang="en-US"/>
              <a:t>’)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Q(s,a) = (1-α)Q(s,a) + α*Sample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475" name="Google Shape;1475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6" name="Google Shape;147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150" y="3895725"/>
            <a:ext cx="6269038" cy="533400"/>
          </a:xfrm>
          <a:prstGeom prst="rect">
            <a:avLst/>
          </a:prstGeom>
          <a:solidFill>
            <a:srgbClr val="CCFFCC"/>
          </a:solidFill>
          <a:ln>
            <a:noFill/>
          </a:ln>
        </p:spPr>
      </p:pic>
      <p:sp>
        <p:nvSpPr>
          <p:cNvPr id="1477" name="Google Shape;1477;p88"/>
          <p:cNvSpPr txBox="1"/>
          <p:nvPr/>
        </p:nvSpPr>
        <p:spPr>
          <a:xfrm>
            <a:off x="701847" y="4849714"/>
            <a:ext cx="78662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need for a fixed policy, can do off-policy learning, or directly learns a policy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optimal policy π(s)=a is to select the action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has the best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Q(s, 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Provably convergent to the optimal policy when t -&gt; infinite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8" name="Google Shape;1478;p88"/>
          <p:cNvGrpSpPr/>
          <p:nvPr/>
        </p:nvGrpSpPr>
        <p:grpSpPr>
          <a:xfrm>
            <a:off x="6338006" y="2796180"/>
            <a:ext cx="2102602" cy="810681"/>
            <a:chOff x="7166522" y="178384"/>
            <a:chExt cx="2102602" cy="810681"/>
          </a:xfrm>
        </p:grpSpPr>
        <p:grpSp>
          <p:nvGrpSpPr>
            <p:cNvPr id="1479" name="Google Shape;1479;p88"/>
            <p:cNvGrpSpPr/>
            <p:nvPr/>
          </p:nvGrpSpPr>
          <p:grpSpPr>
            <a:xfrm>
              <a:off x="7166522" y="178384"/>
              <a:ext cx="2102602" cy="810681"/>
              <a:chOff x="501116" y="324922"/>
              <a:chExt cx="2102602" cy="810681"/>
            </a:xfrm>
          </p:grpSpPr>
          <p:grpSp>
            <p:nvGrpSpPr>
              <p:cNvPr id="1480" name="Google Shape;1480;p88"/>
              <p:cNvGrpSpPr/>
              <p:nvPr/>
            </p:nvGrpSpPr>
            <p:grpSpPr>
              <a:xfrm>
                <a:off x="501116" y="514982"/>
                <a:ext cx="2102602" cy="620621"/>
                <a:chOff x="457200" y="161114"/>
                <a:chExt cx="2102602" cy="620621"/>
              </a:xfrm>
            </p:grpSpPr>
            <p:sp>
              <p:nvSpPr>
                <p:cNvPr id="1481" name="Google Shape;1481;p88"/>
                <p:cNvSpPr/>
                <p:nvPr/>
              </p:nvSpPr>
              <p:spPr>
                <a:xfrm>
                  <a:off x="457200" y="360137"/>
                  <a:ext cx="424264" cy="398046"/>
                </a:xfrm>
                <a:prstGeom prst="ellipse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p88"/>
                <p:cNvSpPr/>
                <p:nvPr/>
              </p:nvSpPr>
              <p:spPr>
                <a:xfrm>
                  <a:off x="1388068" y="161114"/>
                  <a:ext cx="602334" cy="398046"/>
                </a:xfrm>
                <a:prstGeom prst="ellipse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4A7DBA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40000" rotWithShape="0" dir="5400000" dist="23000">
                    <a:srgbClr val="000000">
                      <a:alpha val="34509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S’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83" name="Google Shape;1483;p88"/>
                <p:cNvCxnSpPr>
                  <a:stCxn id="1481" idx="6"/>
                  <a:endCxn id="1482" idx="2"/>
                </p:cNvCxnSpPr>
                <p:nvPr/>
              </p:nvCxnSpPr>
              <p:spPr>
                <a:xfrm flipH="1" rot="10800000">
                  <a:off x="881464" y="360260"/>
                  <a:ext cx="506700" cy="198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cxnSp>
              <p:nvCxnSpPr>
                <p:cNvPr id="1484" name="Google Shape;1484;p88"/>
                <p:cNvCxnSpPr>
                  <a:stCxn id="1482" idx="6"/>
                </p:cNvCxnSpPr>
                <p:nvPr/>
              </p:nvCxnSpPr>
              <p:spPr>
                <a:xfrm flipH="1" rot="10800000">
                  <a:off x="1990402" y="161237"/>
                  <a:ext cx="417000" cy="198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cxnSp>
              <p:nvCxnSpPr>
                <p:cNvPr id="1485" name="Google Shape;1485;p88"/>
                <p:cNvCxnSpPr>
                  <a:stCxn id="1482" idx="6"/>
                </p:cNvCxnSpPr>
                <p:nvPr/>
              </p:nvCxnSpPr>
              <p:spPr>
                <a:xfrm>
                  <a:off x="1990402" y="360137"/>
                  <a:ext cx="569400" cy="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cxnSp>
              <p:nvCxnSpPr>
                <p:cNvPr id="1486" name="Google Shape;1486;p88"/>
                <p:cNvCxnSpPr>
                  <a:stCxn id="1482" idx="6"/>
                </p:cNvCxnSpPr>
                <p:nvPr/>
              </p:nvCxnSpPr>
              <p:spPr>
                <a:xfrm>
                  <a:off x="1990402" y="360137"/>
                  <a:ext cx="417000" cy="198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med" w="med" type="stealth"/>
                </a:ln>
                <a:effectLst>
                  <a:outerShdw blurRad="40000" rotWithShape="0" dir="5400000" dist="20000">
                    <a:srgbClr val="000000">
                      <a:alpha val="37254"/>
                    </a:srgbClr>
                  </a:outerShdw>
                </a:effectLst>
              </p:spPr>
            </p:cxnSp>
            <p:sp>
              <p:nvSpPr>
                <p:cNvPr id="1487" name="Google Shape;1487;p88"/>
                <p:cNvSpPr txBox="1"/>
                <p:nvPr/>
              </p:nvSpPr>
              <p:spPr>
                <a:xfrm>
                  <a:off x="955763" y="412403"/>
                  <a:ext cx="35983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1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88" name="Google Shape;1488;p88"/>
              <p:cNvSpPr txBox="1"/>
              <p:nvPr/>
            </p:nvSpPr>
            <p:spPr>
              <a:xfrm>
                <a:off x="1946126" y="324922"/>
                <a:ext cx="4323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1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a’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9" name="Google Shape;1489;p88"/>
            <p:cNvSpPr txBox="1"/>
            <p:nvPr/>
          </p:nvSpPr>
          <p:spPr>
            <a:xfrm>
              <a:off x="7590786" y="274638"/>
              <a:ext cx="3202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Q-Learning Algorithm</a:t>
            </a:r>
            <a:endParaRPr/>
          </a:p>
        </p:txBody>
      </p:sp>
      <p:sp>
        <p:nvSpPr>
          <p:cNvPr id="1495" name="Google Shape;1495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6" name="Google Shape;149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8" y="1790700"/>
            <a:ext cx="823912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89"/>
          <p:cNvSpPr/>
          <p:nvPr/>
        </p:nvSpPr>
        <p:spPr>
          <a:xfrm>
            <a:off x="5199063" y="4487863"/>
            <a:ext cx="1889125" cy="506412"/>
          </a:xfrm>
          <a:prstGeom prst="rect">
            <a:avLst/>
          </a:prstGeom>
          <a:noFill/>
          <a:ln cap="flat" cmpd="sng" w="9525">
            <a:solidFill>
              <a:srgbClr val="333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The Little Prince Planet Environment</a:t>
            </a:r>
            <a:endParaRPr/>
          </a:p>
        </p:txBody>
      </p:sp>
      <p:sp>
        <p:nvSpPr>
          <p:cNvPr id="242" name="Google Shape;242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011" y="1676399"/>
            <a:ext cx="8717565" cy="43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/>
        </p:nvSpPr>
        <p:spPr>
          <a:xfrm>
            <a:off x="1320910" y="3156305"/>
            <a:ext cx="1317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Volcano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5320201" y="3487503"/>
            <a:ext cx="1020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Rose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408715" y="1627080"/>
            <a:ext cx="1324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 txBox="1"/>
          <p:nvPr/>
        </p:nvSpPr>
        <p:spPr>
          <a:xfrm>
            <a:off x="3268019" y="4649064"/>
            <a:ext cx="13248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See Nothing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Q-Learning (in One Formula)</a:t>
            </a:r>
            <a:endParaRPr/>
          </a:p>
        </p:txBody>
      </p:sp>
      <p:sp>
        <p:nvSpPr>
          <p:cNvPr id="1503" name="Google Shape;1503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4" name="Google Shape;150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154" y="2416908"/>
            <a:ext cx="8596923" cy="1229061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5" name="Google Shape;1505;p90"/>
          <p:cNvSpPr txBox="1"/>
          <p:nvPr/>
        </p:nvSpPr>
        <p:spPr>
          <a:xfrm>
            <a:off x="4315968" y="4645239"/>
            <a:ext cx="1536192" cy="3693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 or  </a:t>
            </a: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6" name="Google Shape;1506;p90"/>
          <p:cNvCxnSpPr>
            <a:stCxn id="1505" idx="0"/>
          </p:cNvCxnSpPr>
          <p:nvPr/>
        </p:nvCxnSpPr>
        <p:spPr>
          <a:xfrm rot="10800000">
            <a:off x="4924164" y="3491739"/>
            <a:ext cx="159900" cy="1153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1"/>
          <p:cNvSpPr txBox="1"/>
          <p:nvPr>
            <p:ph type="title"/>
          </p:nvPr>
        </p:nvSpPr>
        <p:spPr>
          <a:xfrm>
            <a:off x="377825" y="226197"/>
            <a:ext cx="8249708" cy="677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/>
              <a:t>Q-Learning example from reward </a:t>
            </a:r>
            <a:r>
              <a:rPr lang="en-US" sz="4400">
                <a:solidFill>
                  <a:srgbClr val="FF0000"/>
                </a:solidFill>
              </a:rPr>
              <a:t>r(s,a)</a:t>
            </a:r>
            <a:endParaRPr/>
          </a:p>
        </p:txBody>
      </p:sp>
      <p:pic>
        <p:nvPicPr>
          <p:cNvPr id="1513" name="Google Shape;151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750" y="4044950"/>
            <a:ext cx="4252913" cy="1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91"/>
          <p:cNvSpPr txBox="1"/>
          <p:nvPr/>
        </p:nvSpPr>
        <p:spPr>
          <a:xfrm>
            <a:off x="1066235" y="5943600"/>
            <a:ext cx="71701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Back-propagate Q-values 1-step backwards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825" y="1449388"/>
            <a:ext cx="85852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91"/>
          <p:cNvSpPr txBox="1"/>
          <p:nvPr/>
        </p:nvSpPr>
        <p:spPr>
          <a:xfrm>
            <a:off x="4280233" y="1987144"/>
            <a:ext cx="686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91"/>
          <p:cNvSpPr txBox="1"/>
          <p:nvPr/>
        </p:nvSpPr>
        <p:spPr>
          <a:xfrm>
            <a:off x="3158059" y="4751006"/>
            <a:ext cx="1019700" cy="4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91"/>
          <p:cNvSpPr txBox="1"/>
          <p:nvPr/>
        </p:nvSpPr>
        <p:spPr>
          <a:xfrm>
            <a:off x="2760125" y="5139035"/>
            <a:ext cx="1019700" cy="45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91"/>
          <p:cNvSpPr/>
          <p:nvPr/>
        </p:nvSpPr>
        <p:spPr>
          <a:xfrm>
            <a:off x="861284" y="1824232"/>
            <a:ext cx="367862" cy="409903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91"/>
          <p:cNvSpPr/>
          <p:nvPr/>
        </p:nvSpPr>
        <p:spPr>
          <a:xfrm>
            <a:off x="7015091" y="1824232"/>
            <a:ext cx="367862" cy="409903"/>
          </a:xfrm>
          <a:prstGeom prst="ellipse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91"/>
          <p:cNvSpPr txBox="1"/>
          <p:nvPr/>
        </p:nvSpPr>
        <p:spPr>
          <a:xfrm>
            <a:off x="6570663" y="4093325"/>
            <a:ext cx="1478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when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2" name="Google Shape;1522;p91"/>
          <p:cNvCxnSpPr/>
          <p:nvPr/>
        </p:nvCxnSpPr>
        <p:spPr>
          <a:xfrm>
            <a:off x="1334814" y="1955614"/>
            <a:ext cx="399393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523" name="Google Shape;1523;p91"/>
          <p:cNvSpPr txBox="1"/>
          <p:nvPr/>
        </p:nvSpPr>
        <p:spPr>
          <a:xfrm>
            <a:off x="6211613" y="1721406"/>
            <a:ext cx="418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91"/>
          <p:cNvSpPr txBox="1"/>
          <p:nvPr/>
        </p:nvSpPr>
        <p:spPr>
          <a:xfrm>
            <a:off x="1226704" y="1703402"/>
            <a:ext cx="3674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91"/>
          <p:cNvSpPr txBox="1"/>
          <p:nvPr/>
        </p:nvSpPr>
        <p:spPr>
          <a:xfrm>
            <a:off x="380996" y="1191117"/>
            <a:ext cx="16364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Reward(s</a:t>
            </a:r>
            <a:r>
              <a:rPr b="0" baseline="-2500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,right)=72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6" name="Google Shape;1526;p91"/>
          <p:cNvGrpSpPr/>
          <p:nvPr/>
        </p:nvGrpSpPr>
        <p:grpSpPr>
          <a:xfrm>
            <a:off x="2317750" y="991680"/>
            <a:ext cx="999954" cy="369332"/>
            <a:chOff x="3080282" y="986518"/>
            <a:chExt cx="999954" cy="369332"/>
          </a:xfrm>
        </p:grpSpPr>
        <p:cxnSp>
          <p:nvCxnSpPr>
            <p:cNvPr id="1527" name="Google Shape;1527;p91"/>
            <p:cNvCxnSpPr/>
            <p:nvPr/>
          </p:nvCxnSpPr>
          <p:spPr>
            <a:xfrm>
              <a:off x="3380563" y="1345005"/>
              <a:ext cx="399393" cy="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</p:cxnSp>
        <p:sp>
          <p:nvSpPr>
            <p:cNvPr id="1528" name="Google Shape;1528;p91"/>
            <p:cNvSpPr txBox="1"/>
            <p:nvPr/>
          </p:nvSpPr>
          <p:spPr>
            <a:xfrm>
              <a:off x="3080282" y="986518"/>
              <a:ext cx="999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Q-values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92"/>
          <p:cNvSpPr txBox="1"/>
          <p:nvPr/>
        </p:nvSpPr>
        <p:spPr>
          <a:xfrm>
            <a:off x="741058" y="4390142"/>
            <a:ext cx="18954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Notice these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5" name="Google Shape;153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58" y="4969390"/>
            <a:ext cx="3076561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867" y="1858788"/>
            <a:ext cx="3146425" cy="25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058" y="1964610"/>
            <a:ext cx="2986087" cy="22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0137" y="4390142"/>
            <a:ext cx="2822575" cy="204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92"/>
          <p:cNvSpPr/>
          <p:nvPr/>
        </p:nvSpPr>
        <p:spPr>
          <a:xfrm>
            <a:off x="3725862" y="2727914"/>
            <a:ext cx="980005" cy="31747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92"/>
          <p:cNvSpPr txBox="1"/>
          <p:nvPr/>
        </p:nvSpPr>
        <p:spPr>
          <a:xfrm>
            <a:off x="3570404" y="2269343"/>
            <a:ext cx="12177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Q-Learning from state utility values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Q-Learning</a:t>
            </a:r>
            <a:endParaRPr/>
          </a:p>
        </p:txBody>
      </p:sp>
      <p:sp>
        <p:nvSpPr>
          <p:cNvPr id="1547" name="Google Shape;1547;p93"/>
          <p:cNvSpPr txBox="1"/>
          <p:nvPr>
            <p:ph idx="1" type="body"/>
          </p:nvPr>
        </p:nvSpPr>
        <p:spPr>
          <a:xfrm>
            <a:off x="1072147" y="1482237"/>
            <a:ext cx="7336589" cy="281404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Given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States:      </a:t>
            </a:r>
            <a:r>
              <a:rPr i="1" lang="en-US"/>
              <a:t>s</a:t>
            </a:r>
            <a:r>
              <a:rPr baseline="-25000" lang="en-US"/>
              <a:t>1</a:t>
            </a:r>
            <a:r>
              <a:rPr lang="en-US"/>
              <a:t>, …, </a:t>
            </a:r>
            <a:r>
              <a:rPr i="1" lang="en-US"/>
              <a:t>s</a:t>
            </a:r>
            <a:r>
              <a:rPr baseline="-25000" lang="en-US"/>
              <a:t>n,</a:t>
            </a:r>
            <a:r>
              <a:rPr lang="en-US"/>
              <a:t>    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Actions:  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2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Probabilistic transition model: (assume s</a:t>
            </a:r>
            <a:r>
              <a:rPr baseline="-25000" lang="en-US"/>
              <a:t>n+1</a:t>
            </a:r>
            <a:r>
              <a:rPr lang="en-US"/>
              <a:t>=s</a:t>
            </a:r>
            <a:r>
              <a:rPr baseline="-25000" lang="en-US"/>
              <a:t>1</a:t>
            </a:r>
            <a:r>
              <a:rPr lang="en-US"/>
              <a:t>) 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1</a:t>
            </a:r>
            <a:r>
              <a:rPr lang="en-US"/>
              <a:t>,s</a:t>
            </a:r>
            <a:r>
              <a:rPr baseline="-25000" lang="en-US"/>
              <a:t>i+1</a:t>
            </a:r>
            <a:r>
              <a:rPr lang="en-US"/>
              <a:t>)=0.8,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1</a:t>
            </a:r>
            <a:r>
              <a:rPr lang="en-US"/>
              <a:t>,s</a:t>
            </a:r>
            <a:r>
              <a:rPr baseline="-25000" lang="en-US"/>
              <a:t>1</a:t>
            </a:r>
            <a:r>
              <a:rPr lang="en-US"/>
              <a:t>)=0.2,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2</a:t>
            </a:r>
            <a:r>
              <a:rPr lang="en-US"/>
              <a:t>,s</a:t>
            </a:r>
            <a:r>
              <a:rPr baseline="-25000" lang="en-US"/>
              <a:t>1</a:t>
            </a:r>
            <a:r>
              <a:rPr lang="en-US"/>
              <a:t>)=0.9, P(s</a:t>
            </a:r>
            <a:r>
              <a:rPr baseline="-25000" lang="en-US"/>
              <a:t>i</a:t>
            </a:r>
            <a:r>
              <a:rPr lang="en-US"/>
              <a:t>,a</a:t>
            </a:r>
            <a:r>
              <a:rPr baseline="-25000" lang="en-US"/>
              <a:t>2</a:t>
            </a:r>
            <a:r>
              <a:rPr lang="en-US"/>
              <a:t>,s</a:t>
            </a:r>
            <a:r>
              <a:rPr baseline="-25000" lang="en-US"/>
              <a:t>i+1</a:t>
            </a:r>
            <a:r>
              <a:rPr lang="en-US"/>
              <a:t>)=0.1.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Reward: all R(</a:t>
            </a:r>
            <a:r>
              <a:rPr i="1" lang="en-US"/>
              <a:t>s</a:t>
            </a:r>
            <a:r>
              <a:rPr baseline="-25000" i="1" lang="en-US"/>
              <a:t>i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i="1" lang="en-US"/>
              <a:t>i</a:t>
            </a:r>
            <a:r>
              <a:rPr i="1" lang="en-US"/>
              <a:t>, s</a:t>
            </a:r>
            <a:r>
              <a:rPr baseline="-25000" lang="en-US"/>
              <a:t>j</a:t>
            </a:r>
            <a:r>
              <a:rPr lang="en-US"/>
              <a:t>) = 0.0, except R(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, 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, </a:t>
            </a:r>
            <a:r>
              <a:rPr i="1" lang="en-US"/>
              <a:t>s</a:t>
            </a:r>
            <a:r>
              <a:rPr baseline="-25000" lang="en-US"/>
              <a:t>n</a:t>
            </a:r>
            <a:r>
              <a:rPr lang="en-US"/>
              <a:t>) = 99.9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define the goal state to be </a:t>
            </a:r>
            <a:r>
              <a:rPr i="1" lang="en-US"/>
              <a:t>s</a:t>
            </a:r>
            <a:r>
              <a:rPr baseline="-25000" lang="en-US"/>
              <a:t>n</a:t>
            </a:r>
            <a:endParaRPr baseline="-25000"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learning rate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α </a:t>
            </a:r>
            <a:r>
              <a:rPr lang="en-US"/>
              <a:t>= 0.4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Future discount factor: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γ </a:t>
            </a:r>
            <a:r>
              <a:rPr lang="en-US"/>
              <a:t>= 0.7</a:t>
            </a:r>
            <a:endParaRPr/>
          </a:p>
          <a:p>
            <a:pPr indent="-342900" lvl="1" marL="3429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Try to learn: Q(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,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), Q(</a:t>
            </a:r>
            <a:r>
              <a:rPr i="1" lang="en-US"/>
              <a:t>s</a:t>
            </a:r>
            <a:r>
              <a:rPr baseline="-25000" lang="en-US"/>
              <a:t>n-1</a:t>
            </a:r>
            <a:r>
              <a:rPr lang="en-US"/>
              <a:t>,</a:t>
            </a:r>
            <a:r>
              <a:rPr i="1" lang="en-US"/>
              <a:t>a</a:t>
            </a:r>
            <a:r>
              <a:rPr baseline="-25000" lang="en-US"/>
              <a:t>2</a:t>
            </a:r>
            <a:r>
              <a:rPr lang="en-US"/>
              <a:t>), Q(</a:t>
            </a:r>
            <a:r>
              <a:rPr i="1" lang="en-US"/>
              <a:t>s</a:t>
            </a:r>
            <a:r>
              <a:rPr baseline="-25000" lang="en-US"/>
              <a:t>n-2</a:t>
            </a:r>
            <a:r>
              <a:rPr lang="en-US"/>
              <a:t>,</a:t>
            </a:r>
            <a:r>
              <a:rPr i="1" lang="en-US"/>
              <a:t>a</a:t>
            </a:r>
            <a:r>
              <a:rPr baseline="-25000" lang="en-US"/>
              <a:t>1</a:t>
            </a:r>
            <a:r>
              <a:rPr lang="en-US"/>
              <a:t>), and Q(</a:t>
            </a:r>
            <a:r>
              <a:rPr i="1" lang="en-US"/>
              <a:t>s</a:t>
            </a:r>
            <a:r>
              <a:rPr baseline="-25000" lang="en-US"/>
              <a:t>n-2</a:t>
            </a:r>
            <a:r>
              <a:rPr lang="en-US"/>
              <a:t>,</a:t>
            </a:r>
            <a:r>
              <a:rPr i="1" lang="en-US"/>
              <a:t>a</a:t>
            </a:r>
            <a:r>
              <a:rPr baseline="-25000" lang="en-US"/>
              <a:t>2</a:t>
            </a:r>
            <a:r>
              <a:rPr lang="en-US"/>
              <a:t>)=?</a:t>
            </a:r>
            <a:endParaRPr/>
          </a:p>
        </p:txBody>
      </p:sp>
      <p:sp>
        <p:nvSpPr>
          <p:cNvPr id="1548" name="Google Shape;1548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00"/>
                </a:solidFill>
              </a:rPr>
              <a:t>‹#›</a:t>
            </a:fld>
            <a:endParaRPr>
              <a:solidFill>
                <a:srgbClr val="FFFF00"/>
              </a:solidFill>
            </a:endParaRPr>
          </a:p>
        </p:txBody>
      </p:sp>
      <p:pic>
        <p:nvPicPr>
          <p:cNvPr id="1549" name="Google Shape;154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31" y="4419600"/>
            <a:ext cx="6960937" cy="19367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550" name="Google Shape;1550;p93"/>
          <p:cNvSpPr txBox="1"/>
          <p:nvPr/>
        </p:nvSpPr>
        <p:spPr>
          <a:xfrm>
            <a:off x="6948726" y="6100693"/>
            <a:ext cx="5939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94"/>
          <p:cNvSpPr txBox="1"/>
          <p:nvPr>
            <p:ph idx="1" type="body"/>
          </p:nvPr>
        </p:nvSpPr>
        <p:spPr>
          <a:xfrm>
            <a:off x="664307" y="1439985"/>
            <a:ext cx="7981462" cy="3626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</a:rPr>
              <a:t>Initially:   all Q(</a:t>
            </a:r>
            <a:r>
              <a:rPr i="1" lang="en-US" sz="2400">
                <a:solidFill>
                  <a:srgbClr val="000000"/>
                </a:solidFill>
              </a:rPr>
              <a:t>s</a:t>
            </a:r>
            <a:r>
              <a:rPr baseline="-25000" lang="en-US" sz="2400">
                <a:solidFill>
                  <a:srgbClr val="000000"/>
                </a:solidFill>
              </a:rPr>
              <a:t>i</a:t>
            </a:r>
            <a:r>
              <a:rPr lang="en-US" sz="2400">
                <a:solidFill>
                  <a:srgbClr val="000000"/>
                </a:solidFill>
              </a:rPr>
              <a:t>, </a:t>
            </a:r>
            <a:r>
              <a:rPr i="1" lang="en-US" sz="2400">
                <a:solidFill>
                  <a:srgbClr val="000000"/>
                </a:solidFill>
              </a:rPr>
              <a:t>a</a:t>
            </a:r>
            <a:r>
              <a:rPr baseline="-25000" lang="en-US" sz="2400">
                <a:solidFill>
                  <a:srgbClr val="000000"/>
                </a:solidFill>
              </a:rPr>
              <a:t>j</a:t>
            </a:r>
            <a:r>
              <a:rPr lang="en-US" sz="2400">
                <a:solidFill>
                  <a:srgbClr val="000000"/>
                </a:solidFill>
              </a:rPr>
              <a:t>) = 0.0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</a:rPr>
              <a:t>Assume you got two samples at the state s</a:t>
            </a:r>
            <a:r>
              <a:rPr baseline="-25000" lang="en-US" sz="2400">
                <a:solidFill>
                  <a:srgbClr val="000000"/>
                </a:solidFill>
              </a:rPr>
              <a:t>n-1</a:t>
            </a:r>
            <a:r>
              <a:rPr lang="en-US" sz="2400">
                <a:solidFill>
                  <a:srgbClr val="000000"/>
                </a:solidFill>
              </a:rPr>
              <a:t> for action a</a:t>
            </a:r>
            <a:r>
              <a:rPr baseline="-25000" lang="en-US" sz="2400">
                <a:solidFill>
                  <a:srgbClr val="000000"/>
                </a:solidFill>
              </a:rPr>
              <a:t>1</a:t>
            </a:r>
            <a:r>
              <a:rPr lang="en-US" sz="2400">
                <a:solidFill>
                  <a:srgbClr val="000000"/>
                </a:solidFill>
              </a:rPr>
              <a:t> 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</a:t>
            </a:r>
            <a:r>
              <a:rPr lang="en-US" sz="2000">
                <a:solidFill>
                  <a:srgbClr val="000000"/>
                </a:solidFill>
              </a:rPr>
              <a:t>, r=R(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 s</a:t>
            </a:r>
            <a:r>
              <a:rPr baseline="-25000" lang="en-US" sz="2000">
                <a:solidFill>
                  <a:srgbClr val="000000"/>
                </a:solidFill>
              </a:rPr>
              <a:t>n</a:t>
            </a:r>
            <a:r>
              <a:rPr lang="en-US" sz="2000">
                <a:solidFill>
                  <a:srgbClr val="000000"/>
                </a:solidFill>
              </a:rPr>
              <a:t>)=99.9,	// P(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)-&gt;🡪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</a:t>
            </a:r>
            <a:r>
              <a:rPr lang="en-US" sz="2000">
                <a:solidFill>
                  <a:srgbClr val="000000"/>
                </a:solidFill>
              </a:rPr>
              <a:t> 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, r=R(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 s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)=0.0,    	// P(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n-1</a:t>
            </a:r>
            <a:r>
              <a:rPr lang="en-US" sz="2000">
                <a:solidFill>
                  <a:srgbClr val="000000"/>
                </a:solidFill>
              </a:rPr>
              <a:t>,</a:t>
            </a:r>
            <a:r>
              <a:rPr i="1" lang="en-US" sz="2000">
                <a:solidFill>
                  <a:srgbClr val="000000"/>
                </a:solidFill>
              </a:rPr>
              <a:t>a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)-&gt;🡪</a:t>
            </a:r>
            <a:r>
              <a:rPr i="1" lang="en-US" sz="2000">
                <a:solidFill>
                  <a:srgbClr val="000000"/>
                </a:solidFill>
              </a:rPr>
              <a:t>s</a:t>
            </a:r>
            <a:r>
              <a:rPr baseline="-25000" lang="en-US" sz="2000">
                <a:solidFill>
                  <a:srgbClr val="000000"/>
                </a:solidFill>
              </a:rPr>
              <a:t>1</a:t>
            </a:r>
            <a:r>
              <a:rPr lang="en-US" sz="2000">
                <a:solidFill>
                  <a:srgbClr val="000000"/>
                </a:solidFill>
              </a:rPr>
              <a:t> 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</a:rPr>
              <a:t>Updated Q value, if P(s,a) are known: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-US" sz="1800">
                <a:solidFill>
                  <a:srgbClr val="000000"/>
                </a:solidFill>
              </a:rPr>
              <a:t>Q(</a:t>
            </a:r>
            <a:r>
              <a:rPr i="1" lang="en-US" sz="1800">
                <a:solidFill>
                  <a:srgbClr val="000000"/>
                </a:solidFill>
              </a:rPr>
              <a:t>s</a:t>
            </a:r>
            <a:r>
              <a:rPr baseline="-25000" lang="en-US" sz="1800">
                <a:solidFill>
                  <a:srgbClr val="000000"/>
                </a:solidFill>
              </a:rPr>
              <a:t>n-1</a:t>
            </a:r>
            <a:r>
              <a:rPr lang="en-US" sz="1800">
                <a:solidFill>
                  <a:srgbClr val="000000"/>
                </a:solidFill>
              </a:rPr>
              <a:t>,</a:t>
            </a:r>
            <a:r>
              <a:rPr i="1" lang="en-US" sz="1800">
                <a:solidFill>
                  <a:srgbClr val="000000"/>
                </a:solidFill>
              </a:rPr>
              <a:t>a</a:t>
            </a:r>
            <a:r>
              <a:rPr baseline="-25000" lang="en-US" sz="1800">
                <a:solidFill>
                  <a:srgbClr val="000000"/>
                </a:solidFill>
              </a:rPr>
              <a:t>1</a:t>
            </a:r>
            <a:r>
              <a:rPr lang="en-US" sz="1800">
                <a:solidFill>
                  <a:srgbClr val="000000"/>
                </a:solidFill>
              </a:rPr>
              <a:t>)= 0.8*[99.9 + 0.7*0.0] + 0.2[0.0+0.7*0.0] = 79.9</a:t>
            </a:r>
            <a:endParaRPr/>
          </a:p>
          <a:p>
            <a:pPr indent="-342900" lvl="2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If P(s,a) are unknown, assume </a:t>
            </a:r>
            <a:r>
              <a:rPr i="1" lang="en-US">
                <a:solidFill>
                  <a:srgbClr val="000000"/>
                </a:solidFill>
              </a:rPr>
              <a:t>s</a:t>
            </a:r>
            <a:r>
              <a:rPr baseline="-25000" lang="en-US">
                <a:solidFill>
                  <a:srgbClr val="000000"/>
                </a:solidFill>
              </a:rPr>
              <a:t>n-1</a:t>
            </a:r>
            <a:r>
              <a:rPr lang="en-US" sz="2200">
                <a:solidFill>
                  <a:srgbClr val="000000"/>
                </a:solidFill>
              </a:rPr>
              <a:t> was visited 2 times so far: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-US" sz="1800">
                <a:solidFill>
                  <a:srgbClr val="000000"/>
                </a:solidFill>
              </a:rPr>
              <a:t>sample</a:t>
            </a:r>
            <a:r>
              <a:rPr baseline="-25000" lang="en-US" sz="1800">
                <a:solidFill>
                  <a:srgbClr val="000000"/>
                </a:solidFill>
              </a:rPr>
              <a:t>1</a:t>
            </a:r>
            <a:r>
              <a:rPr lang="en-US" sz="1800">
                <a:solidFill>
                  <a:srgbClr val="000000"/>
                </a:solidFill>
              </a:rPr>
              <a:t>=99.9+.7*0; 	Q(</a:t>
            </a:r>
            <a:r>
              <a:rPr i="1" lang="en-US" sz="1800">
                <a:solidFill>
                  <a:srgbClr val="000000"/>
                </a:solidFill>
              </a:rPr>
              <a:t>s</a:t>
            </a:r>
            <a:r>
              <a:rPr baseline="-25000" lang="en-US" sz="1800">
                <a:solidFill>
                  <a:srgbClr val="000000"/>
                </a:solidFill>
              </a:rPr>
              <a:t>n-1</a:t>
            </a:r>
            <a:r>
              <a:rPr lang="en-US" sz="1800">
                <a:solidFill>
                  <a:srgbClr val="000000"/>
                </a:solidFill>
              </a:rPr>
              <a:t>,</a:t>
            </a:r>
            <a:r>
              <a:rPr i="1" lang="en-US" sz="1800">
                <a:solidFill>
                  <a:srgbClr val="000000"/>
                </a:solidFill>
              </a:rPr>
              <a:t>a</a:t>
            </a:r>
            <a:r>
              <a:rPr baseline="-25000" lang="en-US" sz="1800">
                <a:solidFill>
                  <a:srgbClr val="000000"/>
                </a:solidFill>
              </a:rPr>
              <a:t>1</a:t>
            </a:r>
            <a:r>
              <a:rPr lang="en-US" sz="1800">
                <a:solidFill>
                  <a:srgbClr val="000000"/>
                </a:solidFill>
              </a:rPr>
              <a:t>)= (1-0.4)*0.0 + 0.4*99.9 = 39.96</a:t>
            </a:r>
            <a:endParaRPr/>
          </a:p>
          <a:p>
            <a:pPr indent="-342900" lvl="3" marL="1200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</a:pPr>
            <a:r>
              <a:rPr lang="en-US" sz="1800">
                <a:solidFill>
                  <a:srgbClr val="000000"/>
                </a:solidFill>
              </a:rPr>
              <a:t>sample</a:t>
            </a:r>
            <a:r>
              <a:rPr baseline="-25000" lang="en-US" sz="1800">
                <a:solidFill>
                  <a:srgbClr val="000000"/>
                </a:solidFill>
              </a:rPr>
              <a:t>2</a:t>
            </a:r>
            <a:r>
              <a:rPr lang="en-US" sz="1800">
                <a:solidFill>
                  <a:srgbClr val="000000"/>
                </a:solidFill>
              </a:rPr>
              <a:t>=0+.7*0;       	Q(</a:t>
            </a:r>
            <a:r>
              <a:rPr i="1" lang="en-US" sz="1800">
                <a:solidFill>
                  <a:srgbClr val="000000"/>
                </a:solidFill>
              </a:rPr>
              <a:t>s</a:t>
            </a:r>
            <a:r>
              <a:rPr baseline="-25000" lang="en-US" sz="1800">
                <a:solidFill>
                  <a:srgbClr val="000000"/>
                </a:solidFill>
              </a:rPr>
              <a:t>n-1</a:t>
            </a:r>
            <a:r>
              <a:rPr lang="en-US" sz="1800">
                <a:solidFill>
                  <a:srgbClr val="000000"/>
                </a:solidFill>
              </a:rPr>
              <a:t>,</a:t>
            </a:r>
            <a:r>
              <a:rPr i="1" lang="en-US" sz="1800">
                <a:solidFill>
                  <a:srgbClr val="000000"/>
                </a:solidFill>
              </a:rPr>
              <a:t>a</a:t>
            </a:r>
            <a:r>
              <a:rPr baseline="-25000" lang="en-US" sz="1800">
                <a:solidFill>
                  <a:srgbClr val="000000"/>
                </a:solidFill>
              </a:rPr>
              <a:t>1</a:t>
            </a:r>
            <a:r>
              <a:rPr lang="en-US" sz="1800">
                <a:solidFill>
                  <a:srgbClr val="000000"/>
                </a:solidFill>
              </a:rPr>
              <a:t>)= (1-0.4)*39.96 + 0.4*0.0 = 23.976 </a:t>
            </a:r>
            <a:endParaRPr/>
          </a:p>
        </p:txBody>
      </p:sp>
      <p:sp>
        <p:nvSpPr>
          <p:cNvPr id="1556" name="Google Shape;1556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0000"/>
                </a:solidFill>
              </a:rPr>
              <a:t>An Example for Q-Learning</a:t>
            </a:r>
            <a:endParaRPr/>
          </a:p>
        </p:txBody>
      </p:sp>
      <p:sp>
        <p:nvSpPr>
          <p:cNvPr id="1557" name="Google Shape;1557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00"/>
                </a:solidFill>
              </a:rPr>
              <a:t>‹#›</a:t>
            </a:fld>
            <a:endParaRPr>
              <a:solidFill>
                <a:srgbClr val="FFFF00"/>
              </a:solidFill>
            </a:endParaRPr>
          </a:p>
        </p:txBody>
      </p:sp>
      <p:pic>
        <p:nvPicPr>
          <p:cNvPr id="1558" name="Google Shape;155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07" y="5168681"/>
            <a:ext cx="5888893" cy="137023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559" name="Google Shape;1559;p94"/>
          <p:cNvSpPr txBox="1"/>
          <p:nvPr/>
        </p:nvSpPr>
        <p:spPr>
          <a:xfrm>
            <a:off x="7381403" y="6171684"/>
            <a:ext cx="59392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95"/>
          <p:cNvSpPr txBox="1"/>
          <p:nvPr>
            <p:ph idx="1" type="body"/>
          </p:nvPr>
        </p:nvSpPr>
        <p:spPr>
          <a:xfrm>
            <a:off x="369953" y="1326208"/>
            <a:ext cx="8229600" cy="4995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Pros: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300"/>
              <a:t>Easy to use in problems where the data can be mapped to states easily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91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300"/>
              <a:t>Guaranteed to find the optimal policy given enough time even with suboptimal actions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4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600"/>
              <a:t>Cons: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States of the environment are not always known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Computation time is intractable for large or continuous  state spaces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E.g. if each cell in a grid world is a state, then state space grows exponentially with number of rows and columns (states = map size = m*n)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Cannot handle raw data, must use an approximation/reduction function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Designing approximation functions to disambiguate similar states requires human intelligence or an alternate learning technique</a:t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28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700"/>
              <a:t>E.g. use the relative distance (states = m*n) between two agents in a hunter-prey problem as opposed to their cell coordinates (states = m*n*m*n)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100"/>
              <a:t>Model-free RL cannot transfer the learned knowledge when the goal changes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5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100"/>
              <a:t>Forgetting a learned policy is much more difficult (hysteresis), quicker to start from scratch</a:t>
            </a:r>
            <a:endParaRPr/>
          </a:p>
        </p:txBody>
      </p:sp>
      <p:sp>
        <p:nvSpPr>
          <p:cNvPr id="1565" name="Google Shape;1565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Discussions of RL (1)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Discussions of RL (2)</a:t>
            </a:r>
            <a:endParaRPr/>
          </a:p>
        </p:txBody>
      </p:sp>
      <p:sp>
        <p:nvSpPr>
          <p:cNvPr id="1571" name="Google Shape;1571;p9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Utility function is unknown at the beginning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1800"/>
              <a:t>When agent visits each state, it receives a reward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Possibly negative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What function should it learn?</a:t>
            </a:r>
            <a:endParaRPr baseline="30000" sz="20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1800"/>
              <a:t>R</a:t>
            </a:r>
            <a:r>
              <a:rPr lang="en-US" sz="1800"/>
              <a:t>(</a:t>
            </a:r>
            <a:r>
              <a:rPr i="1" lang="en-US" sz="1800"/>
              <a:t>s</a:t>
            </a:r>
            <a:r>
              <a:rPr lang="en-US" sz="1800"/>
              <a:t>): Utility-based agent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If it already knows the transition model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Then use MDP algorithm to solve for MEU actions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1800"/>
              <a:t>U</a:t>
            </a:r>
            <a:r>
              <a:rPr lang="en-US" sz="1800"/>
              <a:t>(</a:t>
            </a:r>
            <a:r>
              <a:rPr i="1" lang="en-US" sz="1800"/>
              <a:t>s</a:t>
            </a:r>
            <a:r>
              <a:rPr lang="en-US" sz="1800"/>
              <a:t>,</a:t>
            </a:r>
            <a:r>
              <a:rPr i="1" lang="en-US" sz="1800"/>
              <a:t>a</a:t>
            </a:r>
            <a:r>
              <a:rPr lang="en-US" sz="1800"/>
              <a:t>): Q-learning agent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If it doesn’t already know the transition model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Then pick action that has highest </a:t>
            </a:r>
            <a:r>
              <a:rPr i="1" lang="en-US" sz="1600"/>
              <a:t>U</a:t>
            </a:r>
            <a:r>
              <a:rPr lang="en-US" sz="1600"/>
              <a:t> in current state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1800"/>
              <a:t>𝜋</a:t>
            </a:r>
            <a:r>
              <a:rPr baseline="30000" lang="en-US" sz="1800"/>
              <a:t>*</a:t>
            </a:r>
            <a:r>
              <a:rPr lang="en-US" sz="1800"/>
              <a:t>(</a:t>
            </a:r>
            <a:r>
              <a:rPr i="1" lang="en-US" sz="1800"/>
              <a:t>s</a:t>
            </a:r>
            <a:r>
              <a:rPr lang="en-US" sz="1800"/>
              <a:t>): reflex agent</a:t>
            </a:r>
            <a:endParaRPr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US" sz="1600"/>
              <a:t>Learn a policy directly, then pick the action that the policy says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97"/>
          <p:cNvSpPr txBox="1"/>
          <p:nvPr>
            <p:ph idx="1" type="body"/>
          </p:nvPr>
        </p:nvSpPr>
        <p:spPr>
          <a:xfrm>
            <a:off x="571610" y="1281239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Modify Bellman equation to learn </a:t>
            </a:r>
            <a:r>
              <a:rPr i="1" lang="en-US" sz="2400"/>
              <a:t>Q</a:t>
            </a:r>
            <a:r>
              <a:rPr lang="en-US" sz="2400"/>
              <a:t> values of actions</a:t>
            </a:r>
            <a:endParaRPr sz="24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2000"/>
              <a:t>U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lang="en-US" sz="2000"/>
              <a:t>) = </a:t>
            </a:r>
            <a:r>
              <a:rPr i="1" lang="en-US" sz="2000"/>
              <a:t>R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lang="en-US" sz="2000"/>
              <a:t>)+𝛾max</a:t>
            </a:r>
            <a:r>
              <a:rPr baseline="-25000" lang="en-US" sz="2000"/>
              <a:t>a</a:t>
            </a:r>
            <a:r>
              <a:rPr lang="en-US" sz="2000"/>
              <a:t>∑</a:t>
            </a:r>
            <a:r>
              <a:rPr baseline="-25000" i="1" lang="en-US" sz="2000"/>
              <a:t>s</a:t>
            </a:r>
            <a:r>
              <a:rPr baseline="-25000" lang="en-US" sz="2000"/>
              <a:t>1</a:t>
            </a:r>
            <a:r>
              <a:rPr lang="en-US" sz="2000"/>
              <a:t>(</a:t>
            </a:r>
            <a:r>
              <a:rPr i="1" lang="en-US" sz="2000"/>
              <a:t>P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baseline="-25000" lang="en-US" sz="2000"/>
              <a:t>1</a:t>
            </a:r>
            <a:r>
              <a:rPr lang="en-US" sz="2000"/>
              <a:t>|</a:t>
            </a:r>
            <a:r>
              <a:rPr i="1" lang="en-US" sz="2000"/>
              <a:t>s</a:t>
            </a:r>
            <a:r>
              <a:rPr lang="en-US" sz="2000"/>
              <a:t>,</a:t>
            </a:r>
            <a:r>
              <a:rPr i="1" lang="en-US" sz="2000"/>
              <a:t>a</a:t>
            </a:r>
            <a:r>
              <a:rPr lang="en-US" sz="2000"/>
              <a:t>)</a:t>
            </a:r>
            <a:r>
              <a:rPr i="1" lang="en-US" sz="2000"/>
              <a:t>U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baseline="-25000" lang="en-US" sz="2000"/>
              <a:t>1</a:t>
            </a:r>
            <a:r>
              <a:rPr lang="en-US" sz="2000"/>
              <a:t>))</a:t>
            </a:r>
            <a:endParaRPr sz="20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/>
              <a:t>We don’t know </a:t>
            </a:r>
            <a:r>
              <a:rPr i="1" lang="en-US" sz="1800"/>
              <a:t>R</a:t>
            </a:r>
            <a:r>
              <a:rPr lang="en-US" sz="1800"/>
              <a:t> or </a:t>
            </a:r>
            <a:r>
              <a:rPr i="1" lang="en-US" sz="1800"/>
              <a:t>P</a:t>
            </a:r>
            <a:endParaRPr i="1" sz="18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/>
              <a:t>But when we perform </a:t>
            </a:r>
            <a:r>
              <a:rPr i="1" lang="en-US" sz="1800"/>
              <a:t>a’</a:t>
            </a:r>
            <a:r>
              <a:rPr lang="en-US" sz="1800"/>
              <a:t> in </a:t>
            </a:r>
            <a:r>
              <a:rPr i="1" lang="en-US" sz="1800"/>
              <a:t>s</a:t>
            </a:r>
            <a:r>
              <a:rPr lang="en-US" sz="1800"/>
              <a:t>, we move to </a:t>
            </a:r>
            <a:r>
              <a:rPr i="1" lang="en-US" sz="1800"/>
              <a:t>s</a:t>
            </a:r>
            <a:r>
              <a:rPr lang="en-US" sz="1800"/>
              <a:t>’ and receive </a:t>
            </a:r>
            <a:r>
              <a:rPr i="1" lang="en-US" sz="1800"/>
              <a:t>R</a:t>
            </a:r>
            <a:r>
              <a:rPr lang="en-US" sz="1800"/>
              <a:t>(</a:t>
            </a:r>
            <a:r>
              <a:rPr i="1" lang="en-US" sz="1800"/>
              <a:t>s</a:t>
            </a:r>
            <a:r>
              <a:rPr lang="en-US" sz="1800"/>
              <a:t>)</a:t>
            </a:r>
            <a:endParaRPr sz="18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/>
              <a:t>We want </a:t>
            </a:r>
            <a:r>
              <a:rPr i="1" lang="en-US" sz="1800"/>
              <a:t>Q</a:t>
            </a:r>
            <a:r>
              <a:rPr lang="en-US" sz="1800"/>
              <a:t>(</a:t>
            </a:r>
            <a:r>
              <a:rPr i="1" lang="en-US" sz="1800"/>
              <a:t>s</a:t>
            </a:r>
            <a:r>
              <a:rPr lang="en-US" sz="1800"/>
              <a:t>,</a:t>
            </a:r>
            <a:r>
              <a:rPr i="1" lang="en-US" sz="1800"/>
              <a:t>a</a:t>
            </a:r>
            <a:r>
              <a:rPr lang="en-US" sz="1800"/>
              <a:t>) = Expected utility of performing </a:t>
            </a:r>
            <a:r>
              <a:rPr i="1" lang="en-US" sz="1800"/>
              <a:t>a</a:t>
            </a:r>
            <a:r>
              <a:rPr lang="en-US" sz="1800"/>
              <a:t> in state </a:t>
            </a:r>
            <a:r>
              <a:rPr i="1" lang="en-US" sz="1800"/>
              <a:t>s</a:t>
            </a:r>
            <a:endParaRPr i="1" sz="1800"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Update </a:t>
            </a:r>
            <a:r>
              <a:rPr i="1" lang="en-US" sz="2400"/>
              <a:t>Q</a:t>
            </a:r>
            <a:r>
              <a:rPr lang="en-US" sz="2400"/>
              <a:t> after each step</a:t>
            </a:r>
            <a:endParaRPr baseline="30000" i="1" sz="24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/>
              <a:t>If we get a good reward now, then increase </a:t>
            </a:r>
            <a:r>
              <a:rPr i="1" lang="en-US" sz="2000"/>
              <a:t>Q</a:t>
            </a:r>
            <a:endParaRPr i="1" sz="20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/>
              <a:t>If we later get to a state with high </a:t>
            </a:r>
            <a:r>
              <a:rPr i="1" lang="en-US" sz="2000"/>
              <a:t>Q</a:t>
            </a:r>
            <a:r>
              <a:rPr lang="en-US" sz="2000"/>
              <a:t>, then increase </a:t>
            </a:r>
            <a:r>
              <a:rPr i="1" lang="en-US" sz="2000"/>
              <a:t>Q</a:t>
            </a:r>
            <a:r>
              <a:rPr lang="en-US" sz="2000"/>
              <a:t> here too</a:t>
            </a:r>
            <a:endParaRPr sz="20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i="1" lang="en-US" sz="2000"/>
              <a:t>Q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lang="en-US" sz="2000"/>
              <a:t>,</a:t>
            </a:r>
            <a:r>
              <a:rPr i="1" lang="en-US" sz="2000"/>
              <a:t>a</a:t>
            </a:r>
            <a:r>
              <a:rPr lang="en-US" sz="2000"/>
              <a:t>)← (1-⍺)</a:t>
            </a:r>
            <a:r>
              <a:rPr i="1" lang="en-US" sz="2000"/>
              <a:t>Q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lang="en-US" sz="2000"/>
              <a:t>,</a:t>
            </a:r>
            <a:r>
              <a:rPr i="1" lang="en-US" sz="2000"/>
              <a:t>a</a:t>
            </a:r>
            <a:r>
              <a:rPr lang="en-US" sz="2000"/>
              <a:t>)</a:t>
            </a:r>
            <a:r>
              <a:rPr i="1" lang="en-US" sz="2000"/>
              <a:t> </a:t>
            </a:r>
            <a:r>
              <a:rPr lang="en-US" sz="2000"/>
              <a:t>+ ⍺(</a:t>
            </a:r>
            <a:r>
              <a:rPr i="1" lang="en-US" sz="2000"/>
              <a:t>R</a:t>
            </a:r>
            <a:r>
              <a:rPr lang="en-US" sz="2000"/>
              <a:t>(</a:t>
            </a:r>
            <a:r>
              <a:rPr i="1" lang="en-US" sz="2000"/>
              <a:t>s</a:t>
            </a:r>
            <a:r>
              <a:rPr lang="en-US" sz="2000"/>
              <a:t>)+𝛾 max</a:t>
            </a:r>
            <a:r>
              <a:rPr baseline="-25000" i="1" lang="en-US" sz="2000"/>
              <a:t>a</a:t>
            </a:r>
            <a:r>
              <a:rPr baseline="-25000" lang="en-US" sz="2000"/>
              <a:t>’</a:t>
            </a:r>
            <a:r>
              <a:rPr i="1" lang="en-US" sz="2000"/>
              <a:t>Q</a:t>
            </a:r>
            <a:r>
              <a:rPr lang="en-US" sz="2000"/>
              <a:t>(</a:t>
            </a:r>
            <a:r>
              <a:rPr i="1" lang="en-US" sz="2000"/>
              <a:t>s’</a:t>
            </a:r>
            <a:r>
              <a:rPr lang="en-US" sz="2000"/>
              <a:t>,</a:t>
            </a:r>
            <a:r>
              <a:rPr i="1" lang="en-US" sz="2000"/>
              <a:t>a</a:t>
            </a:r>
            <a:r>
              <a:rPr lang="en-US" sz="2000"/>
              <a:t>’))</a:t>
            </a:r>
            <a:endParaRPr sz="2000"/>
          </a:p>
          <a:p>
            <a:pPr indent="-342900" lvl="2" marL="1485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/>
              <a:t>⍺ is the learning rate, 𝛾 is the discount factor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2400"/>
              <a:t>Converges to correct values if ⍺ decays over time</a:t>
            </a:r>
            <a:endParaRPr b="0" sz="1400"/>
          </a:p>
          <a:p>
            <a:pPr indent="-342900" lvl="1" marL="8001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/>
              <a:t>Similar to the “temperature” in simulated annealing</a:t>
            </a:r>
            <a:endParaRPr sz="2000"/>
          </a:p>
        </p:txBody>
      </p:sp>
      <p:sp>
        <p:nvSpPr>
          <p:cNvPr id="1577" name="Google Shape;1577;p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Q Learning Summary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2" name="Google Shape;1582;p98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3" name="Google Shape;1583;p98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2D2.png" id="1584" name="Google Shape;158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467" y="1930292"/>
            <a:ext cx="1057250" cy="1498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-3PO_droid.png" id="1585" name="Google Shape;1585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703" y="1913375"/>
            <a:ext cx="805322" cy="154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st" id="1586" name="Google Shape;1586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420324" y="3508075"/>
            <a:ext cx="1241500" cy="144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Q-Learning in Star War Environment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9"/>
          <p:cNvSpPr txBox="1"/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/>
              <a:t>Initial </a:t>
            </a:r>
            <a:r>
              <a:rPr i="1" lang="en-US" sz="3000"/>
              <a:t>Q </a:t>
            </a:r>
            <a:r>
              <a:rPr lang="en-US" sz="3000"/>
              <a:t>Values</a:t>
            </a:r>
            <a:endParaRPr sz="3000"/>
          </a:p>
        </p:txBody>
      </p:sp>
      <p:graphicFrame>
        <p:nvGraphicFramePr>
          <p:cNvPr id="1593" name="Google Shape;1593;p99"/>
          <p:cNvGraphicFramePr/>
          <p:nvPr/>
        </p:nvGraphicFramePr>
        <p:xfrm>
          <a:off x="498200" y="190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{B60E1EF6-315D-497E-A058-89E7B301CD87}</a:tableStyleId>
              </a:tblPr>
              <a:tblGrid>
                <a:gridCol w="1568400"/>
                <a:gridCol w="1568400"/>
                <a:gridCol w="1568400"/>
                <a:gridCol w="1568400"/>
              </a:tblGrid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5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6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1550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9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11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94" name="Google Shape;1594;p99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99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99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99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99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99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99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99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99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99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99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99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R: 0.0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99"/>
          <p:cNvSpPr txBox="1"/>
          <p:nvPr>
            <p:ph idx="1" type="body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⍺ = 0.1                                                     𝛾 =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2019-10-25T19:02:58Z</dcterms:created>
  <dc:creator>Wei-Min Shen</dc:creator>
</cp:coreProperties>
</file>